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5.svg" ContentType="image/svg+xml"/>
  <Override PartName="/ppt/media/image27.svg" ContentType="image/svg+xml"/>
  <Override PartName="/ppt/media/image29.svg" ContentType="image/svg+xml"/>
  <Override PartName="/ppt/media/image40.svg" ContentType="image/svg+xml"/>
  <Override PartName="/ppt/media/image42.svg" ContentType="image/svg+xml"/>
  <Override PartName="/ppt/media/image43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3"/>
    <p:sldId id="257" r:id="rId4"/>
    <p:sldId id="258" r:id="rId5"/>
    <p:sldId id="292" r:id="rId6"/>
    <p:sldId id="261" r:id="rId7"/>
    <p:sldId id="290" r:id="rId8"/>
    <p:sldId id="293" r:id="rId9"/>
    <p:sldId id="291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10" r:id="rId26"/>
    <p:sldId id="311" r:id="rId27"/>
    <p:sldId id="313" r:id="rId28"/>
    <p:sldId id="312" r:id="rId29"/>
    <p:sldId id="317" r:id="rId30"/>
    <p:sldId id="318" r:id="rId31"/>
    <p:sldId id="289" r:id="rId32"/>
  </p:sldIdLst>
  <p:sldSz cx="6858000" cy="9906000" type="A4"/>
  <p:notesSz cx="6858000" cy="9144000"/>
  <p:embeddedFontLst>
    <p:embeddedFont>
      <p:font typeface="微软雅黑" panose="020B0503020204020204" charset="-122"/>
      <p:regular r:id="rId38"/>
    </p:embeddedFont>
    <p:embeddedFont>
      <p:font typeface="华文行楷" panose="02010800040101010101" charset="-122"/>
      <p:regular r:id="rId39"/>
    </p:embeddedFont>
    <p:embeddedFont>
      <p:font typeface="Calibri" panose="020F0502020204030204"/>
      <p:regular r:id="rId40"/>
      <p:bold r:id="rId41"/>
      <p:italic r:id="rId42"/>
      <p:boldItalic r:id="rId43"/>
    </p:embeddedFont>
    <p:embeddedFont>
      <p:font typeface="华文中宋" panose="02010600040101010101" charset="-122"/>
      <p:regular r:id="rId44"/>
    </p:embeddedFont>
    <p:embeddedFont>
      <p:font typeface="Bookman Old Style" panose="02050604050505020204" charset="0"/>
      <p:regular r:id="rId45"/>
      <p:bold r:id="rId46"/>
      <p:italic r:id="rId47"/>
    </p:embeddedFont>
    <p:embeddedFont>
      <p:font typeface="Broadway" panose="04040905080B02020502"/>
      <p:regular r:id="rId48"/>
    </p:embeddedFont>
    <p:embeddedFont>
      <p:font typeface="方正舒体" panose="02010601030101010101" charset="-122"/>
      <p:regular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BD23"/>
    <a:srgbClr val="8D1616"/>
    <a:srgbClr val="D2C02C"/>
    <a:srgbClr val="8D629B"/>
    <a:srgbClr val="A987B3"/>
    <a:srgbClr val="F9DB4E"/>
    <a:srgbClr val="4A9153"/>
    <a:srgbClr val="F9A738"/>
    <a:srgbClr val="2E75B6"/>
    <a:srgbClr val="F5C3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23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0" Type="http://schemas.openxmlformats.org/officeDocument/2006/relationships/tags" Target="tags/tag72.xml"/><Relationship Id="rId5" Type="http://schemas.openxmlformats.org/officeDocument/2006/relationships/slide" Target="slides/slide3.xml"/><Relationship Id="rId49" Type="http://schemas.openxmlformats.org/officeDocument/2006/relationships/font" Target="fonts/font12.fntdata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" Target="slides/slide2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735" y="1143000"/>
            <a:ext cx="2136531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90385" y="7455612"/>
            <a:ext cx="1722285" cy="202081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625527" y="7455612"/>
            <a:ext cx="2526017" cy="20208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5662872" y="7455612"/>
            <a:ext cx="1722285" cy="202081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1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tags" Target="../tags/tag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1" Type="http://schemas.openxmlformats.org/officeDocument/2006/relationships/tags" Target="../tags/tag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3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tags" Target="../tags/tag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1" Type="http://schemas.openxmlformats.org/officeDocument/2006/relationships/tags" Target="../tags/tag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1" Type="http://schemas.openxmlformats.org/officeDocument/2006/relationships/tags" Target="../tags/tag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1" Type="http://schemas.openxmlformats.org/officeDocument/2006/relationships/tags" Target="../tags/tag38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tags" Target="../tags/tag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3.sv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image" Target="../media/image40.svg"/><Relationship Id="rId1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61.xml"/><Relationship Id="rId2" Type="http://schemas.openxmlformats.org/officeDocument/2006/relationships/tags" Target="../tags/tag43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1.xml"/><Relationship Id="rId1" Type="http://schemas.openxmlformats.org/officeDocument/2006/relationships/tags" Target="../tags/tag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jpeg"/><Relationship Id="rId7" Type="http://schemas.openxmlformats.org/officeDocument/2006/relationships/image" Target="../media/image8.pn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tags" Target="../tags/tag15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1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40 (7)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0" y="5563870"/>
            <a:ext cx="6858000" cy="4342130"/>
          </a:xfrm>
          <a:prstGeom prst="rect">
            <a:avLst/>
          </a:prstGeom>
        </p:spPr>
      </p:pic>
      <p:sp>
        <p:nvSpPr>
          <p:cNvPr id="120" name="textbox 120"/>
          <p:cNvSpPr/>
          <p:nvPr/>
        </p:nvSpPr>
        <p:spPr>
          <a:xfrm>
            <a:off x="477520" y="42545"/>
            <a:ext cx="6261100" cy="3067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</a:t>
            </a:r>
            <a:r>
              <a:rPr lang="en-US" altLang="zh-CN" sz="16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16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草案公示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0" y="5563870"/>
            <a:ext cx="6858000" cy="434149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6"/>
          <p:cNvSpPr/>
          <p:nvPr/>
        </p:nvSpPr>
        <p:spPr>
          <a:xfrm>
            <a:off x="787400" y="1504315"/>
            <a:ext cx="5207635" cy="76479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indent="0" algn="ctr" defTabSz="914400" rtl="0" fontAlgn="auto">
              <a:lnSpc>
                <a:spcPct val="150000"/>
              </a:lnSpc>
              <a:buClrTx/>
              <a:buSzTx/>
              <a:buFontTx/>
            </a:pPr>
            <a:r>
              <a:rPr lang="en-US" sz="32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普 宁 市 </a:t>
            </a:r>
            <a:r>
              <a:rPr lang="zh-CN" sz="54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广太镇</a:t>
            </a:r>
            <a:r>
              <a:rPr lang="en-US" sz="32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国 土 </a:t>
            </a:r>
            <a:endParaRPr lang="en-US" sz="3200" b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defTabSz="914400" rtl="0" fontAlgn="auto">
              <a:lnSpc>
                <a:spcPct val="150000"/>
              </a:lnSpc>
              <a:buClrTx/>
              <a:buSzTx/>
              <a:buFontTx/>
            </a:pPr>
            <a:r>
              <a:rPr lang="en-US" sz="32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空 间 总 体 规 划</a:t>
            </a:r>
            <a:endParaRPr lang="en-US" sz="3200" b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defTabSz="914400" rtl="0" fontAlgn="auto">
              <a:lnSpc>
                <a:spcPct val="150000"/>
              </a:lnSpc>
              <a:buClrTx/>
              <a:buSzTx/>
              <a:buFontTx/>
            </a:pPr>
            <a:r>
              <a:rPr lang="en-US" sz="32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 2 0 2 1 - 2 0 3 5 年 ）</a:t>
            </a:r>
            <a:endParaRPr sz="2000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4000"/>
              </a:lnSpc>
            </a:pPr>
            <a:endParaRPr sz="1200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4000"/>
              </a:lnSpc>
            </a:pPr>
            <a:endParaRPr sz="1200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4000"/>
              </a:lnSpc>
            </a:pPr>
            <a:endParaRPr sz="1400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914400" rtl="0">
              <a:lnSpc>
                <a:spcPct val="100000"/>
              </a:lnSpc>
              <a:spcBef>
                <a:spcPts val="450"/>
              </a:spcBef>
              <a:buClrTx/>
              <a:buSzTx/>
              <a:buFontTx/>
            </a:pPr>
            <a:r>
              <a:rPr lang="zh-CN" altLang="en-US" sz="24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24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草案公示</a:t>
            </a:r>
            <a:r>
              <a:rPr lang="zh-CN" altLang="en-US" sz="2400" b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sz="2400" b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914400" rtl="0">
              <a:lnSpc>
                <a:spcPct val="100000"/>
              </a:lnSpc>
              <a:buClrTx/>
              <a:buSzTx/>
              <a:buFontTx/>
            </a:pPr>
            <a:endParaRPr lang="en-US" b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solidFill>
                <a:schemeClr val="accen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45895" algn="just" rtl="0" eaLnBrk="0">
              <a:lnSpc>
                <a:spcPct val="89000"/>
              </a:lnSpc>
              <a:spcBef>
                <a:spcPts val="420"/>
              </a:spcBef>
            </a:pPr>
            <a:r>
              <a:rPr lang="en-US" sz="1400" b="1" kern="0" spc="0" dirty="0">
                <a:solidFill>
                  <a:schemeClr val="accent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普宁市</a:t>
            </a:r>
            <a:r>
              <a:rPr lang="zh-CN" altLang="en-US"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镇人民政府</a:t>
            </a:r>
            <a:endParaRPr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rtl="0" eaLnBrk="0">
              <a:lnSpc>
                <a:spcPct val="89000"/>
              </a:lnSpc>
              <a:spcBef>
                <a:spcPts val="60"/>
              </a:spcBef>
            </a:pPr>
            <a:r>
              <a:rPr lang="en-US"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</a:t>
            </a:r>
            <a:r>
              <a:rPr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400" b="1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sz="1400" b="1" kern="0" spc="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</a:t>
            </a:r>
            <a:r>
              <a:rPr sz="1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</a:t>
            </a:r>
            <a:r>
              <a:rPr sz="1300" kern="0" spc="-10" baseline="8000" dirty="0">
                <a:solidFill>
                  <a:srgbClr val="898989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1</a:t>
            </a:r>
            <a:endParaRPr sz="1300" baseline="80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2E75B6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2E75B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255905" y="172275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0" name="path 380"/>
          <p:cNvSpPr/>
          <p:nvPr>
            <p:custDataLst>
              <p:tags r:id="rId2"/>
            </p:custDataLst>
          </p:nvPr>
        </p:nvSpPr>
        <p:spPr>
          <a:xfrm>
            <a:off x="422275" y="1673986"/>
            <a:ext cx="3154426" cy="197866"/>
          </a:xfrm>
          <a:custGeom>
            <a:avLst/>
            <a:gdLst/>
            <a:ahLst/>
            <a:cxnLst/>
            <a:rect l="0" t="0" r="0" b="0"/>
            <a:pathLst>
              <a:path w="4967" h="311">
                <a:moveTo>
                  <a:pt x="25" y="286"/>
                </a:moveTo>
                <a:cubicBezTo>
                  <a:pt x="25" y="142"/>
                  <a:pt x="142" y="25"/>
                  <a:pt x="286" y="25"/>
                </a:cubicBezTo>
                <a:lnTo>
                  <a:pt x="4681" y="25"/>
                </a:lnTo>
                <a:cubicBezTo>
                  <a:pt x="4825" y="25"/>
                  <a:pt x="4942" y="142"/>
                  <a:pt x="4942" y="286"/>
                </a:cubicBez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90" name="path 390"/>
          <p:cNvSpPr/>
          <p:nvPr>
            <p:custDataLst>
              <p:tags r:id="rId3"/>
            </p:custDataLst>
          </p:nvPr>
        </p:nvSpPr>
        <p:spPr>
          <a:xfrm>
            <a:off x="604266" y="2006218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49580" y="1621790"/>
            <a:ext cx="2796540" cy="356870"/>
          </a:xfrm>
          <a:prstGeom prst="roundRect">
            <a:avLst>
              <a:gd name="adj" fmla="val 26690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A935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5300" y="2142490"/>
            <a:ext cx="5823585" cy="11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2E75B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604520" y="1621790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b="1" kern="0" spc="-1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区域协同，联动发展</a:t>
            </a:r>
            <a:endParaRPr lang="zh-CN" b="1" kern="0" spc="-1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7" name="path 380"/>
          <p:cNvSpPr/>
          <p:nvPr>
            <p:custDataLst>
              <p:tags r:id="rId4"/>
            </p:custDataLst>
          </p:nvPr>
        </p:nvSpPr>
        <p:spPr>
          <a:xfrm>
            <a:off x="3483610" y="3528821"/>
            <a:ext cx="3154426" cy="197866"/>
          </a:xfrm>
          <a:custGeom>
            <a:avLst/>
            <a:gdLst/>
            <a:ahLst/>
            <a:cxnLst/>
            <a:rect l="0" t="0" r="0" b="0"/>
            <a:pathLst>
              <a:path w="4967" h="311">
                <a:moveTo>
                  <a:pt x="25" y="286"/>
                </a:moveTo>
                <a:cubicBezTo>
                  <a:pt x="25" y="142"/>
                  <a:pt x="142" y="25"/>
                  <a:pt x="286" y="25"/>
                </a:cubicBezTo>
                <a:lnTo>
                  <a:pt x="4681" y="25"/>
                </a:lnTo>
                <a:cubicBezTo>
                  <a:pt x="4825" y="25"/>
                  <a:pt x="4942" y="142"/>
                  <a:pt x="4942" y="286"/>
                </a:cubicBez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8" name="path 390"/>
          <p:cNvSpPr/>
          <p:nvPr>
            <p:custDataLst>
              <p:tags r:id="rId5"/>
            </p:custDataLst>
          </p:nvPr>
        </p:nvSpPr>
        <p:spPr>
          <a:xfrm>
            <a:off x="3665601" y="3861053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9" name="圆角矩形 48"/>
          <p:cNvSpPr/>
          <p:nvPr/>
        </p:nvSpPr>
        <p:spPr>
          <a:xfrm>
            <a:off x="3510915" y="3476625"/>
            <a:ext cx="2796540" cy="356870"/>
          </a:xfrm>
          <a:prstGeom prst="roundRect">
            <a:avLst>
              <a:gd name="adj" fmla="val 26690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A935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665855" y="3476625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b="1" kern="0" spc="-1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生态优先，底线约束</a:t>
            </a:r>
            <a:endParaRPr lang="zh-CN" b="1" kern="0" spc="-1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77520" y="4051935"/>
            <a:ext cx="5823585" cy="11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2E75B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>
            <p:custDataLst>
              <p:tags r:id="rId6"/>
            </p:custDataLst>
          </p:nvPr>
        </p:nvSpPr>
        <p:spPr>
          <a:xfrm>
            <a:off x="210185" y="554164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3" name="path 380"/>
          <p:cNvSpPr/>
          <p:nvPr>
            <p:custDataLst>
              <p:tags r:id="rId7"/>
            </p:custDataLst>
          </p:nvPr>
        </p:nvSpPr>
        <p:spPr>
          <a:xfrm>
            <a:off x="376555" y="5492876"/>
            <a:ext cx="3154426" cy="197866"/>
          </a:xfrm>
          <a:custGeom>
            <a:avLst/>
            <a:gdLst/>
            <a:ahLst/>
            <a:cxnLst/>
            <a:rect l="0" t="0" r="0" b="0"/>
            <a:pathLst>
              <a:path w="4967" h="311">
                <a:moveTo>
                  <a:pt x="25" y="286"/>
                </a:moveTo>
                <a:cubicBezTo>
                  <a:pt x="25" y="142"/>
                  <a:pt x="142" y="25"/>
                  <a:pt x="286" y="25"/>
                </a:cubicBezTo>
                <a:lnTo>
                  <a:pt x="4681" y="25"/>
                </a:lnTo>
                <a:cubicBezTo>
                  <a:pt x="4825" y="25"/>
                  <a:pt x="4942" y="142"/>
                  <a:pt x="4942" y="286"/>
                </a:cubicBez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4" name="path 390"/>
          <p:cNvSpPr/>
          <p:nvPr>
            <p:custDataLst>
              <p:tags r:id="rId8"/>
            </p:custDataLst>
          </p:nvPr>
        </p:nvSpPr>
        <p:spPr>
          <a:xfrm>
            <a:off x="558546" y="5825108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5" name="圆角矩形 54"/>
          <p:cNvSpPr/>
          <p:nvPr/>
        </p:nvSpPr>
        <p:spPr>
          <a:xfrm>
            <a:off x="403860" y="5440680"/>
            <a:ext cx="2796540" cy="356870"/>
          </a:xfrm>
          <a:prstGeom prst="roundRect">
            <a:avLst>
              <a:gd name="adj" fmla="val 26690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A935"/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49580" y="5948045"/>
            <a:ext cx="5823585" cy="136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2E75B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558800" y="5440680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b="1" kern="0" spc="-1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设施完善，服务共享</a:t>
            </a:r>
            <a:endParaRPr lang="zh-CN" b="1" kern="0" spc="-1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9"/>
            </p:custDataLst>
          </p:nvPr>
        </p:nvSpPr>
        <p:spPr>
          <a:xfrm>
            <a:off x="319405" y="754443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9" name="path 380"/>
          <p:cNvSpPr/>
          <p:nvPr>
            <p:custDataLst>
              <p:tags r:id="rId10"/>
            </p:custDataLst>
          </p:nvPr>
        </p:nvSpPr>
        <p:spPr>
          <a:xfrm>
            <a:off x="3449320" y="7522336"/>
            <a:ext cx="3154426" cy="197866"/>
          </a:xfrm>
          <a:custGeom>
            <a:avLst/>
            <a:gdLst/>
            <a:ahLst/>
            <a:cxnLst/>
            <a:rect l="0" t="0" r="0" b="0"/>
            <a:pathLst>
              <a:path w="4967" h="311">
                <a:moveTo>
                  <a:pt x="25" y="286"/>
                </a:moveTo>
                <a:cubicBezTo>
                  <a:pt x="25" y="142"/>
                  <a:pt x="142" y="25"/>
                  <a:pt x="286" y="25"/>
                </a:cubicBezTo>
                <a:lnTo>
                  <a:pt x="4681" y="25"/>
                </a:lnTo>
                <a:cubicBezTo>
                  <a:pt x="4825" y="25"/>
                  <a:pt x="4942" y="142"/>
                  <a:pt x="4942" y="286"/>
                </a:cubicBez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0" name="path 390"/>
          <p:cNvSpPr/>
          <p:nvPr>
            <p:custDataLst>
              <p:tags r:id="rId11"/>
            </p:custDataLst>
          </p:nvPr>
        </p:nvSpPr>
        <p:spPr>
          <a:xfrm>
            <a:off x="3631311" y="7854568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" name="圆角矩形 60"/>
          <p:cNvSpPr/>
          <p:nvPr/>
        </p:nvSpPr>
        <p:spPr>
          <a:xfrm>
            <a:off x="3476625" y="7559040"/>
            <a:ext cx="2796540" cy="356870"/>
          </a:xfrm>
          <a:prstGeom prst="roundRect">
            <a:avLst>
              <a:gd name="adj" fmla="val 26690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A935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49580" y="8126730"/>
            <a:ext cx="5823585" cy="11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2E75B6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3631565" y="7575550"/>
            <a:ext cx="3429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b="1" kern="0" spc="-1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传承文化，彰显特色</a:t>
            </a:r>
            <a:endParaRPr lang="zh-CN" b="1" kern="0" spc="-1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国土空间开发保护策略</a:t>
            </a:r>
            <a:endParaRPr lang="zh-CN" sz="2400" b="1" kern="0" spc="-40" dirty="0">
              <a:solidFill>
                <a:srgbClr val="2E75B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4520" y="4067175"/>
            <a:ext cx="566801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algn="l" eaLnBrk="0">
              <a:lnSpc>
                <a:spcPct val="150000"/>
              </a:lnSpc>
              <a:buClrTx/>
              <a:buSzTx/>
              <a:buFontTx/>
            </a:pP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落实最严格的耕地保护制度，坚持保护优先、节约优先严控增量、盘活存量，促进城乡发展由外延扩张向内涵提升转变，推动形成绿色发展方式和生活方式。</a:t>
            </a:r>
            <a:endParaRPr lang="en-US" altLang="zh-CN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4520" y="2182495"/>
            <a:ext cx="566737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algn="l" eaLnBrk="0">
              <a:lnSpc>
                <a:spcPct val="150000"/>
              </a:lnSpc>
              <a:buClrTx/>
              <a:buSzTx/>
              <a:buFontTx/>
            </a:pP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对外融入潮汕揭城市发展群，对内以区域</a:t>
            </a:r>
            <a:r>
              <a:rPr 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苗木产业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交通区位优势为重要抓手，探索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内外协同、镇村联动、城乡共进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的发展路径，构建引领全域建设发展的空间体系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，构建和谐的城乡关系。</a:t>
            </a:r>
            <a:endParaRPr lang="zh-CN" altLang="en-US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8800" y="5966460"/>
            <a:ext cx="57124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algn="l" eaLnBrk="0">
              <a:lnSpc>
                <a:spcPct val="150000"/>
              </a:lnSpc>
              <a:buClrTx/>
              <a:buSzTx/>
              <a:buFontTx/>
            </a:pP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以人民为中心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，把人民对美好生活的向往作为出发点和落脚点，保障乡村公共文化生活，构建城乡联动的多级、多样公共服务体系，建设一个城乡公共设施等值配套、共建共享、幸福宜居的小镇，不断提升城乡居民幸福感。</a:t>
            </a:r>
            <a:endParaRPr lang="en-US" altLang="zh-CN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0215" y="8126730"/>
            <a:ext cx="582231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algn="l" eaLnBrk="0">
              <a:lnSpc>
                <a:spcPct val="150000"/>
              </a:lnSpc>
              <a:buClrTx/>
              <a:buSzTx/>
              <a:buFontTx/>
            </a:pP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充分挖掘自然与人文资源禀赋，保护自然山水格局延续文脉，以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农业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文化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旅游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的发展模式，发展现代乡村休闲观光农业，谋划镇域乡村振兴示范带，带动全域发展。</a:t>
            </a:r>
            <a:endParaRPr lang="zh-CN" altLang="en-US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9440" y="2361565"/>
            <a:ext cx="5169535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rgbClr val="F9A738">
                    <a:alpha val="10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优化国土空间开发保护格局</a:t>
            </a:r>
            <a:endParaRPr lang="zh-CN" sz="2800" b="1" kern="0" spc="-60" dirty="0">
              <a:solidFill>
                <a:srgbClr val="F9A738">
                  <a:alpha val="10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921885" cy="1614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严格落实三条控制线</a:t>
            </a:r>
            <a:endParaRPr sz="2200" b="1" kern="0" spc="-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3.2  </a:t>
            </a:r>
            <a:r>
              <a:rPr lang="zh-CN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构建国土空间开发保护格局</a:t>
            </a:r>
            <a:endParaRPr lang="zh-CN" sz="2200" b="1" kern="0" spc="-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3.3  </a:t>
            </a:r>
            <a:r>
              <a:rPr lang="zh-CN" altLang="en-US" sz="22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分类推进乡村振兴</a:t>
            </a:r>
            <a:endParaRPr lang="zh-CN" altLang="en-US" sz="2200" b="1" kern="0" spc="-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9A7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03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rgbClr val="F9A7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pic>
        <p:nvPicPr>
          <p:cNvPr id="3" name="图片 2" descr="640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10505"/>
            <a:ext cx="6858000" cy="45954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302250"/>
            <a:ext cx="6858000" cy="460946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F9A738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F9A73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38785" y="132905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06" name="textbox 406"/>
          <p:cNvSpPr/>
          <p:nvPr/>
        </p:nvSpPr>
        <p:spPr>
          <a:xfrm>
            <a:off x="387985" y="1668780"/>
            <a:ext cx="6035675" cy="28168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83845" indent="-271145" algn="l" rtl="0" eaLnBrk="0" fontAlgn="auto">
              <a:lnSpc>
                <a:spcPct val="150000"/>
              </a:lnSpc>
            </a:pPr>
            <a:r>
              <a:rPr b="1" kern="0" spc="-2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永久基本农田：</a:t>
            </a:r>
            <a:r>
              <a:rPr sz="14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严格落实永久基本农田保护任务</a:t>
            </a:r>
            <a:r>
              <a:rPr sz="1400" kern="0" spc="-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遏制耕地非农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</a:t>
            </a:r>
            <a:r>
              <a:rPr sz="1400" kern="0" spc="-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 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严格控制建</a:t>
            </a:r>
            <a:r>
              <a:rPr sz="14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设占用永久基本农田。</a:t>
            </a:r>
            <a:r>
              <a:rPr lang="zh-CN" altLang="en-US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镇域耕地保有量不低于</a:t>
            </a:r>
            <a:r>
              <a:rPr lang="en-US" altLang="zh-CN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1.31</a:t>
            </a:r>
            <a:r>
              <a:rPr lang="zh-CN" altLang="en-US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平方公里（</a:t>
            </a:r>
            <a:r>
              <a:rPr lang="en-US" altLang="zh-CN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0.1965</a:t>
            </a:r>
            <a:r>
              <a:rPr lang="zh-CN" altLang="en-US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万亩），永久基本农田保护面积不低于</a:t>
            </a:r>
            <a:r>
              <a:rPr lang="en-US" altLang="zh-CN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1.43</a:t>
            </a:r>
            <a:r>
              <a:rPr lang="zh-CN" altLang="en-US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平方公里（</a:t>
            </a:r>
            <a:r>
              <a:rPr lang="en-US" altLang="zh-CN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0.2138</a:t>
            </a:r>
            <a:r>
              <a:rPr lang="zh-CN" altLang="en-US" sz="16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万亩）。</a:t>
            </a:r>
            <a:endParaRPr sz="1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7000"/>
              </a:lnSpc>
              <a:spcBef>
                <a:spcPts val="940"/>
              </a:spcBef>
            </a:pPr>
            <a:r>
              <a:rPr sz="1800" b="1" kern="0" spc="-2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生态保护红线：</a:t>
            </a:r>
            <a:r>
              <a:rPr lang="zh-CN" sz="14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</a:t>
            </a:r>
            <a:r>
              <a:rPr lang="zh-CN" sz="16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生态保护红线面积</a:t>
            </a:r>
            <a:r>
              <a:rPr lang="en-US" altLang="zh-CN" sz="16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5.59</a:t>
            </a:r>
            <a:r>
              <a:rPr lang="zh-CN" altLang="en-US" sz="16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平方公里。</a:t>
            </a:r>
            <a:endParaRPr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0000"/>
              </a:lnSpc>
            </a:pPr>
            <a:endParaRPr sz="800" dirty="0">
              <a:solidFill>
                <a:srgbClr val="F9A738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83845" indent="-271145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sz="1800" b="1" kern="0" spc="-2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城镇开发边界：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严控增量</a:t>
            </a:r>
            <a:r>
              <a:rPr sz="1400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</a:t>
            </a:r>
            <a:r>
              <a:rPr sz="1400" kern="0" spc="1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盘活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存量</a:t>
            </a:r>
            <a:r>
              <a:rPr sz="1400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 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促进城镇空间结构和功能</a:t>
            </a:r>
            <a:r>
              <a:rPr sz="1400" kern="0" spc="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布局优化。</a:t>
            </a:r>
            <a:r>
              <a:rPr lang="zh-CN" sz="1600" b="1" kern="0" spc="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落实城镇开发边界</a:t>
            </a:r>
            <a:r>
              <a:rPr lang="en-US" altLang="zh-CN" sz="1600" b="1" kern="0" spc="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0.71</a:t>
            </a:r>
            <a:r>
              <a:rPr lang="zh-CN" altLang="en-US" sz="1600" b="1" kern="0" spc="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平方公里。</a:t>
            </a:r>
            <a:endParaRPr lang="zh-CN" altLang="en-US" sz="1600" b="1" kern="0" spc="13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严格落实三条控制线</a:t>
            </a:r>
            <a:endParaRPr lang="zh-CN" sz="2400" b="1" kern="0" spc="-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rect 136"/>
          <p:cNvSpPr/>
          <p:nvPr>
            <p:custDataLst>
              <p:tags r:id="rId1"/>
            </p:custDataLst>
          </p:nvPr>
        </p:nvSpPr>
        <p:spPr>
          <a:xfrm>
            <a:off x="388620" y="1257300"/>
            <a:ext cx="6034405" cy="415925"/>
          </a:xfrm>
          <a:prstGeom prst="rect">
            <a:avLst/>
          </a:prstGeom>
          <a:solidFill>
            <a:srgbClr val="F9A738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170" y="1184910"/>
            <a:ext cx="651383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统筹落实重要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控制线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en-US" alt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国空"/>
          <p:cNvPicPr>
            <a:picLocks noChangeAspect="1"/>
          </p:cNvPicPr>
          <p:nvPr/>
        </p:nvPicPr>
        <p:blipFill>
          <a:blip r:embed="rId2"/>
          <a:srcRect l="3056" t="9337" r="14269" b="7321"/>
          <a:stretch>
            <a:fillRect/>
          </a:stretch>
        </p:blipFill>
        <p:spPr>
          <a:xfrm>
            <a:off x="90170" y="4561840"/>
            <a:ext cx="6577965" cy="4688840"/>
          </a:xfrm>
          <a:prstGeom prst="rect">
            <a:avLst/>
          </a:prstGeom>
        </p:spPr>
      </p:pic>
      <p:pic>
        <p:nvPicPr>
          <p:cNvPr id="7" name="图片 6" descr="国空"/>
          <p:cNvPicPr>
            <a:picLocks noChangeAspect="1"/>
          </p:cNvPicPr>
          <p:nvPr/>
        </p:nvPicPr>
        <p:blipFill>
          <a:blip r:embed="rId2"/>
          <a:srcRect l="87694" t="23281" r="2210" b="53064"/>
          <a:stretch>
            <a:fillRect/>
          </a:stretch>
        </p:blipFill>
        <p:spPr>
          <a:xfrm>
            <a:off x="438785" y="7542530"/>
            <a:ext cx="1029970" cy="1708150"/>
          </a:xfrm>
          <a:prstGeom prst="rect">
            <a:avLst/>
          </a:prstGeom>
        </p:spPr>
      </p:pic>
      <p:pic>
        <p:nvPicPr>
          <p:cNvPr id="9" name="图片 8" descr="国空"/>
          <p:cNvPicPr>
            <a:picLocks noChangeAspect="1"/>
          </p:cNvPicPr>
          <p:nvPr/>
        </p:nvPicPr>
        <p:blipFill>
          <a:blip r:embed="rId2"/>
          <a:srcRect l="87841" t="8127" r="2227" b="78904"/>
          <a:stretch>
            <a:fillRect/>
          </a:stretch>
        </p:blipFill>
        <p:spPr>
          <a:xfrm>
            <a:off x="5377815" y="4628515"/>
            <a:ext cx="1045845" cy="9664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F9A738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F9A73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38785" y="132905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rect 136"/>
          <p:cNvSpPr/>
          <p:nvPr>
            <p:custDataLst>
              <p:tags r:id="rId1"/>
            </p:custDataLst>
          </p:nvPr>
        </p:nvSpPr>
        <p:spPr>
          <a:xfrm>
            <a:off x="388620" y="1257300"/>
            <a:ext cx="6034405" cy="415925"/>
          </a:xfrm>
          <a:prstGeom prst="rect">
            <a:avLst/>
          </a:prstGeom>
          <a:solidFill>
            <a:srgbClr val="F9A738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lstStyle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1125" y="1191895"/>
            <a:ext cx="651383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规划构建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三心一轴多片区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的国土空间总体格局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32" name="textbox 432"/>
          <p:cNvSpPr/>
          <p:nvPr/>
        </p:nvSpPr>
        <p:spPr>
          <a:xfrm>
            <a:off x="426720" y="1699895"/>
            <a:ext cx="5996305" cy="33286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sz="2800" b="1" kern="0" baseline="1700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b="1" kern="0" spc="-2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三心</a:t>
            </a:r>
            <a:r>
              <a:rPr b="1" kern="0" spc="-51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kern="0" baseline="1700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b="1" kern="0" spc="-2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三心是指镇区综合发展服务核心、农文旅平台融合产业核心、电商物流专业服务核心，其中</a:t>
            </a:r>
            <a:r>
              <a:rPr lang="zh-CN" altLang="en-US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镇区综合发展服务核心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是指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全镇的政治、经济、文化中心，承担镇域主要综合服务功能。农文旅平台融合产业核心是指以潮来港现代农业生态园区为核心，形成特色农产品和文化旅游资源</a:t>
            </a:r>
            <a:r>
              <a:rPr lang="zh-CN" altLang="en-US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为产业的核心平台。电商物流专业服务核心是指以广太物流中心为核心，用于苗木花卉的流转，优化和扩建周边的道路交通网络</a:t>
            </a:r>
            <a:r>
              <a:rPr lang="zh-CN" altLang="en-US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3845" indent="-271145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kern="0" spc="-3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kern="0" spc="0" baseline="1700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b="1" kern="0" spc="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lang="zh-CN" b="1" kern="0" spc="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轴</a:t>
            </a:r>
            <a:r>
              <a:rPr sz="2800" b="1" kern="0" baseline="1700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kern="0" baseline="1700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b="1" kern="0" spc="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是指</a:t>
            </a:r>
            <a:r>
              <a:rPr lang="zh-CN" sz="12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城乡联动特色风貌发展轴</a:t>
            </a:r>
            <a:r>
              <a:rPr lang="zh-CN" sz="12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，沿省道</a:t>
            </a:r>
            <a:r>
              <a:rPr lang="en-US" altLang="zh-CN" sz="12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236</a:t>
            </a:r>
            <a:r>
              <a:rPr lang="zh-CN" altLang="en-US" sz="12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形成</a:t>
            </a:r>
            <a:r>
              <a:rPr lang="zh-CN" sz="12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城乡联动特色风貌发展轴</a:t>
            </a:r>
            <a:r>
              <a:rPr lang="zh-CN" altLang="en-US" sz="12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sz="1400" kern="0" spc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6545" indent="-283845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sz="2800" b="1" kern="0" baseline="1700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sz="2800" b="1" kern="0" spc="0" baseline="1700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多片区”</a:t>
            </a:r>
            <a:r>
              <a:rPr lang="zh-CN" sz="2800" b="1" kern="0" spc="0" baseline="1700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包括名优苗木农业发展片区、特色农业发展片区和生态保育片区。</a:t>
            </a:r>
            <a:endParaRPr lang="zh-CN" sz="1200" kern="0" spc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6545" indent="-283845" algn="l" rtl="0" eaLnBrk="0">
              <a:lnSpc>
                <a:spcPct val="136000"/>
              </a:lnSpc>
              <a:spcBef>
                <a:spcPts val="5"/>
              </a:spcBef>
            </a:pPr>
            <a:endParaRPr sz="1300" kern="0" spc="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6545" indent="-283845" algn="l" rtl="0" eaLnBrk="0">
              <a:lnSpc>
                <a:spcPct val="136000"/>
              </a:lnSpc>
              <a:spcBef>
                <a:spcPts val="5"/>
              </a:spcBef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6545" indent="-283845" algn="l" rtl="0" eaLnBrk="0">
              <a:lnSpc>
                <a:spcPct val="136000"/>
              </a:lnSpc>
              <a:spcBef>
                <a:spcPts val="5"/>
              </a:spcBef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构建国土空间开发保护格局</a:t>
            </a:r>
            <a:endParaRPr lang="zh-CN" sz="2400" b="1" kern="0" spc="-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73380" y="11938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结构"/>
          <p:cNvPicPr>
            <a:picLocks noChangeAspect="1"/>
          </p:cNvPicPr>
          <p:nvPr/>
        </p:nvPicPr>
        <p:blipFill>
          <a:blip r:embed="rId2"/>
          <a:srcRect l="2546" t="8381" r="13843" b="7347"/>
          <a:stretch>
            <a:fillRect/>
          </a:stretch>
        </p:blipFill>
        <p:spPr>
          <a:xfrm>
            <a:off x="121285" y="4618990"/>
            <a:ext cx="6629400" cy="4724400"/>
          </a:xfrm>
          <a:prstGeom prst="rect">
            <a:avLst/>
          </a:prstGeom>
        </p:spPr>
      </p:pic>
      <p:pic>
        <p:nvPicPr>
          <p:cNvPr id="8" name="图片 7" descr="结构"/>
          <p:cNvPicPr>
            <a:picLocks noChangeAspect="1"/>
          </p:cNvPicPr>
          <p:nvPr/>
        </p:nvPicPr>
        <p:blipFill>
          <a:blip r:embed="rId2"/>
          <a:srcRect l="87780" t="8148" r="2442" b="78903"/>
          <a:stretch>
            <a:fillRect/>
          </a:stretch>
        </p:blipFill>
        <p:spPr>
          <a:xfrm>
            <a:off x="5587365" y="4705985"/>
            <a:ext cx="1037590" cy="972185"/>
          </a:xfrm>
          <a:prstGeom prst="rect">
            <a:avLst/>
          </a:prstGeom>
        </p:spPr>
      </p:pic>
      <p:pic>
        <p:nvPicPr>
          <p:cNvPr id="4" name="图片 3" descr="结构"/>
          <p:cNvPicPr>
            <a:picLocks noChangeAspect="1"/>
          </p:cNvPicPr>
          <p:nvPr/>
        </p:nvPicPr>
        <p:blipFill>
          <a:blip r:embed="rId2"/>
          <a:srcRect l="87666" t="23324" r="2012" b="44919"/>
          <a:stretch>
            <a:fillRect/>
          </a:stretch>
        </p:blipFill>
        <p:spPr>
          <a:xfrm>
            <a:off x="582930" y="7731125"/>
            <a:ext cx="889000" cy="19361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F9A738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F9A73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38785" y="132905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7355" y="1435735"/>
            <a:ext cx="59950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规划构建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“xx”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的国土空间总体格局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58" name="textbox 458"/>
          <p:cNvSpPr/>
          <p:nvPr/>
        </p:nvSpPr>
        <p:spPr>
          <a:xfrm>
            <a:off x="550545" y="1714500"/>
            <a:ext cx="5684520" cy="14249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83845" indent="254000" algn="l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455582956"/>
                </a:ext>
              </a:extLst>
            </a:pPr>
            <a:r>
              <a:rPr sz="1300" kern="0" spc="-30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lang="zh-CN" sz="1400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依据镇域发展现状、区位条件、资源禀赋、人口规模和发展潜力五个方面，将</a:t>
            </a:r>
            <a:r>
              <a:rPr lang="zh-CN" altLang="en-US" sz="1400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广太镇村庄划分为</a:t>
            </a:r>
            <a:r>
              <a:rPr lang="zh-CN" altLang="en-US" sz="1400" b="1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三种</a:t>
            </a:r>
            <a:r>
              <a:rPr lang="zh-CN" altLang="en-US" sz="1400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不同类型，引导乡村差异化发展，包括</a:t>
            </a:r>
            <a:r>
              <a:rPr lang="zh-CN" altLang="en-US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集聚提升类村庄</a:t>
            </a:r>
            <a:r>
              <a:rPr lang="en-US" altLang="zh-CN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个（村）、一般发展类村庄</a:t>
            </a:r>
            <a:r>
              <a:rPr lang="en-US" altLang="zh-CN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</a:t>
            </a:r>
            <a:r>
              <a:rPr lang="zh-CN" altLang="en-US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个（村）、特色保护类</a:t>
            </a:r>
            <a:r>
              <a:rPr lang="en-US" altLang="zh-CN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1" kern="0" spc="1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个（村）。</a:t>
            </a:r>
            <a:endParaRPr lang="zh-CN" altLang="en-US" sz="1600" b="1" kern="0" spc="1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7000"/>
              </a:lnSpc>
              <a:spcBef>
                <a:spcPts val="5"/>
              </a:spcBef>
            </a:pPr>
            <a:endParaRPr lang="zh-CN" altLang="en-US" sz="1600" b="1" kern="0" spc="1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分类推进乡村振兴</a:t>
            </a:r>
            <a:endParaRPr lang="zh-CN" sz="2400" b="1" kern="0" spc="-40" dirty="0">
              <a:solidFill>
                <a:srgbClr val="F9A7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rect 136"/>
          <p:cNvSpPr/>
          <p:nvPr>
            <p:custDataLst>
              <p:tags r:id="rId1"/>
            </p:custDataLst>
          </p:nvPr>
        </p:nvSpPr>
        <p:spPr>
          <a:xfrm>
            <a:off x="388620" y="1257300"/>
            <a:ext cx="6034405" cy="415925"/>
          </a:xfrm>
          <a:prstGeom prst="rect">
            <a:avLst/>
          </a:prstGeom>
          <a:solidFill>
            <a:srgbClr val="F9A738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25" y="1166495"/>
            <a:ext cx="651383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全镇村庄分为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种不同类型村庄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 descr="分类"/>
          <p:cNvPicPr>
            <a:picLocks noChangeAspect="1"/>
          </p:cNvPicPr>
          <p:nvPr/>
        </p:nvPicPr>
        <p:blipFill>
          <a:blip r:embed="rId2"/>
          <a:srcRect l="2694" t="8918" r="13611" b="7831"/>
          <a:stretch>
            <a:fillRect/>
          </a:stretch>
        </p:blipFill>
        <p:spPr>
          <a:xfrm>
            <a:off x="130810" y="3637915"/>
            <a:ext cx="6607810" cy="4647565"/>
          </a:xfrm>
          <a:prstGeom prst="rect">
            <a:avLst/>
          </a:prstGeom>
        </p:spPr>
      </p:pic>
      <p:pic>
        <p:nvPicPr>
          <p:cNvPr id="3" name="图片 2" descr="分类"/>
          <p:cNvPicPr>
            <a:picLocks noChangeAspect="1"/>
          </p:cNvPicPr>
          <p:nvPr/>
        </p:nvPicPr>
        <p:blipFill>
          <a:blip r:embed="rId2"/>
          <a:srcRect l="87778" t="8278" r="2476" b="79335"/>
          <a:stretch>
            <a:fillRect/>
          </a:stretch>
        </p:blipFill>
        <p:spPr>
          <a:xfrm>
            <a:off x="5407660" y="3637915"/>
            <a:ext cx="1015365" cy="912495"/>
          </a:xfrm>
          <a:prstGeom prst="rect">
            <a:avLst/>
          </a:prstGeom>
        </p:spPr>
      </p:pic>
      <p:pic>
        <p:nvPicPr>
          <p:cNvPr id="4" name="图片 3" descr="分类"/>
          <p:cNvPicPr>
            <a:picLocks noChangeAspect="1"/>
          </p:cNvPicPr>
          <p:nvPr/>
        </p:nvPicPr>
        <p:blipFill>
          <a:blip r:embed="rId2"/>
          <a:srcRect l="87778" t="22999" r="2591" b="57884"/>
          <a:stretch>
            <a:fillRect/>
          </a:stretch>
        </p:blipFill>
        <p:spPr>
          <a:xfrm>
            <a:off x="356870" y="6887845"/>
            <a:ext cx="1205230" cy="16929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40 (7)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0" y="5340350"/>
            <a:ext cx="6858000" cy="45656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9440" y="2361565"/>
            <a:ext cx="5169535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rgbClr val="4A9153">
                    <a:alpha val="10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加强自然资源保护利用</a:t>
            </a:r>
            <a:endParaRPr lang="zh-CN" sz="2800" b="1" kern="0" spc="-60" dirty="0">
              <a:solidFill>
                <a:srgbClr val="4A9153">
                  <a:alpha val="10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92188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山水林田湖草系统保护</a:t>
            </a:r>
            <a:endParaRPr sz="22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4.2  </a:t>
            </a:r>
            <a:r>
              <a:rPr lang="zh-CN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提升耕地质量水平与生态功能</a:t>
            </a:r>
            <a:endParaRPr lang="zh-CN" sz="22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4.3  </a:t>
            </a:r>
            <a:r>
              <a:rPr lang="zh-CN" altLang="en-US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水资源保护与利用</a:t>
            </a:r>
            <a:endParaRPr lang="zh-CN" altLang="en-US" sz="22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4.4  </a:t>
            </a:r>
            <a:r>
              <a:rPr lang="zh-CN" altLang="en-US" sz="22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林地资源保护与利用</a:t>
            </a:r>
            <a:endParaRPr lang="zh-CN" altLang="en-US" sz="22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A91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04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rgbClr val="4A91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5340350"/>
            <a:ext cx="6858000" cy="456628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对角圆角矩形 26"/>
          <p:cNvSpPr/>
          <p:nvPr/>
        </p:nvSpPr>
        <p:spPr>
          <a:xfrm>
            <a:off x="855980" y="7282815"/>
            <a:ext cx="4911725" cy="1437640"/>
          </a:xfrm>
          <a:prstGeom prst="round2DiagRect">
            <a:avLst>
              <a:gd name="adj1" fmla="val 16667"/>
              <a:gd name="adj2" fmla="val 27473"/>
            </a:avLst>
          </a:prstGeom>
          <a:noFill/>
          <a:ln>
            <a:solidFill>
              <a:srgbClr val="4A915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对角圆角矩形 25"/>
          <p:cNvSpPr/>
          <p:nvPr/>
        </p:nvSpPr>
        <p:spPr>
          <a:xfrm>
            <a:off x="855980" y="5240020"/>
            <a:ext cx="4911725" cy="1437640"/>
          </a:xfrm>
          <a:prstGeom prst="round2DiagRect">
            <a:avLst>
              <a:gd name="adj1" fmla="val 16667"/>
              <a:gd name="adj2" fmla="val 27473"/>
            </a:avLst>
          </a:prstGeom>
          <a:noFill/>
          <a:ln>
            <a:solidFill>
              <a:srgbClr val="4A915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4A915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4A915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38785" y="132905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7355" y="1435735"/>
            <a:ext cx="59950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规划构建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“xx”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的国土空间总体格局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44" name="textbox 544"/>
          <p:cNvSpPr/>
          <p:nvPr/>
        </p:nvSpPr>
        <p:spPr>
          <a:xfrm>
            <a:off x="706755" y="1334135"/>
            <a:ext cx="5445125" cy="12642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4605" indent="0" algn="l" rtl="0" eaLnBrk="0" fontAlgn="auto">
              <a:lnSpc>
                <a:spcPct val="150000"/>
              </a:lnSpc>
            </a:pPr>
            <a:r>
              <a:rPr lang="en-US"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sz="16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6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</a:t>
            </a:r>
            <a:r>
              <a:rPr sz="1600" b="1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“绿水青山就是金山银</a:t>
            </a:r>
            <a:r>
              <a:rPr sz="16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</a:t>
            </a:r>
            <a:r>
              <a:rPr sz="1600" b="1" kern="0" spc="-4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sz="16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理念，统筹推进山水林田湖草整体保</a:t>
            </a:r>
            <a:r>
              <a:rPr sz="16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护、系统修复、综合治理。贯彻绿色</a:t>
            </a:r>
            <a:r>
              <a:rPr sz="16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发展理念，构建“</a:t>
            </a:r>
            <a:r>
              <a:rPr sz="1600" kern="0" spc="-5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山水林田湖草</a:t>
            </a:r>
            <a:r>
              <a:rPr sz="16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生命共同体</a:t>
            </a:r>
            <a:r>
              <a:rPr sz="1600" kern="0" spc="-4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”。</a:t>
            </a:r>
            <a:endParaRPr sz="1600" kern="0" spc="-2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对角圆角矩形 6"/>
          <p:cNvSpPr/>
          <p:nvPr/>
        </p:nvSpPr>
        <p:spPr>
          <a:xfrm>
            <a:off x="855980" y="3251200"/>
            <a:ext cx="4911725" cy="1437640"/>
          </a:xfrm>
          <a:prstGeom prst="round2DiagRect">
            <a:avLst>
              <a:gd name="adj1" fmla="val 16667"/>
              <a:gd name="adj2" fmla="val 27473"/>
            </a:avLst>
          </a:prstGeom>
          <a:noFill/>
          <a:ln>
            <a:solidFill>
              <a:srgbClr val="4A915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五边形 14"/>
          <p:cNvSpPr/>
          <p:nvPr/>
        </p:nvSpPr>
        <p:spPr>
          <a:xfrm>
            <a:off x="774065" y="3002915"/>
            <a:ext cx="2599055" cy="470535"/>
          </a:xfrm>
          <a:prstGeom prst="homePlate">
            <a:avLst/>
          </a:prstGeom>
          <a:solidFill>
            <a:srgbClr val="4A915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93395" y="2919730"/>
            <a:ext cx="29063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耕地资源保护利用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田野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83530" y="4165600"/>
            <a:ext cx="768350" cy="768350"/>
          </a:xfrm>
          <a:prstGeom prst="rect">
            <a:avLst/>
          </a:prstGeom>
        </p:spPr>
      </p:pic>
      <p:sp>
        <p:nvSpPr>
          <p:cNvPr id="17" name="五边形 16"/>
          <p:cNvSpPr/>
          <p:nvPr/>
        </p:nvSpPr>
        <p:spPr>
          <a:xfrm>
            <a:off x="774065" y="5017135"/>
            <a:ext cx="2599055" cy="470535"/>
          </a:xfrm>
          <a:prstGeom prst="homePlate">
            <a:avLst/>
          </a:prstGeom>
          <a:solidFill>
            <a:srgbClr val="4A915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93395" y="4933950"/>
            <a:ext cx="29063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森林资源保护利用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五边形 22"/>
          <p:cNvSpPr/>
          <p:nvPr/>
        </p:nvSpPr>
        <p:spPr>
          <a:xfrm>
            <a:off x="774065" y="6993255"/>
            <a:ext cx="2599055" cy="470535"/>
          </a:xfrm>
          <a:prstGeom prst="homePlate">
            <a:avLst/>
          </a:prstGeom>
          <a:solidFill>
            <a:srgbClr val="4A915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73380" y="6910070"/>
            <a:ext cx="29063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水资源保护利用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 descr="森林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6225" y="5992495"/>
            <a:ext cx="766800" cy="766800"/>
          </a:xfrm>
          <a:prstGeom prst="rect">
            <a:avLst/>
          </a:prstGeom>
        </p:spPr>
      </p:pic>
      <p:pic>
        <p:nvPicPr>
          <p:cNvPr id="6" name="图片 5" descr="水滴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3530" y="8177530"/>
            <a:ext cx="766800" cy="766800"/>
          </a:xfrm>
          <a:prstGeom prst="rect">
            <a:avLst/>
          </a:prstGeom>
        </p:spPr>
      </p:pic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4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山水林田湖草系统保护</a:t>
            </a:r>
            <a:endParaRPr lang="zh-CN" sz="24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5980" y="3511550"/>
            <a:ext cx="4730750" cy="980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4605" algn="just" eaLnBrk="0">
              <a:lnSpc>
                <a:spcPct val="150000"/>
              </a:lnSpc>
              <a:buClrTx/>
              <a:buSzTx/>
              <a:buFontTx/>
            </a:pP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落实最严格耕地保护制度，严格控制各类建设用地占用耕地落实耕地</a:t>
            </a:r>
            <a:endParaRPr sz="1200" kern="0" spc="-2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4605" algn="just" eaLnBrk="0">
              <a:lnSpc>
                <a:spcPct val="150000"/>
              </a:lnSpc>
              <a:buClrTx/>
              <a:buSzTx/>
              <a:buFontTx/>
            </a:pP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“占补平衡”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推进耕地恢复工作，提升耕地质量充分利用乡村基堤、河渠边坡建设“自然式”农田防护林加强特色农田生态系统保护。</a:t>
            </a:r>
            <a:endParaRPr sz="1200" kern="0" spc="-2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3445" y="5509895"/>
            <a:ext cx="4692650" cy="10871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严格实行林地用途管制，增强森林生态服务功能，科学利用林地资源。加强生态敏感区域保护修复，坚持“宜林则林、宜草则草”原则，重点保护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镇域内生态林</a:t>
            </a:r>
            <a:r>
              <a:rPr lang="en-US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501.96</a:t>
            </a:r>
            <a:r>
              <a:rPr lang="zh-CN" altLang="en-US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公顷，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加强保护现有林地资源。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44245" y="7498080"/>
            <a:ext cx="4642485" cy="978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重点保护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镇域内</a:t>
            </a:r>
            <a:r>
              <a:rPr lang="zh-CN" altLang="en-US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洪阳河、西改溪、东改溪、金坑溪</a:t>
            </a:r>
            <a:r>
              <a:rPr lang="zh-CN"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等流域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，合理规划建设碧道对现有水域疏浚清淤，进一步提升镇域内水体质量。</a:t>
            </a:r>
            <a:endParaRPr sz="1200" kern="0" spc="-2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5318760"/>
            <a:ext cx="6858000" cy="4587236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435610" y="1670050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4A915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4A915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156083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严守耕地保护红线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0" name="path 390"/>
          <p:cNvSpPr/>
          <p:nvPr>
            <p:custDataLst>
              <p:tags r:id="rId2"/>
            </p:custDataLst>
          </p:nvPr>
        </p:nvSpPr>
        <p:spPr>
          <a:xfrm>
            <a:off x="786511" y="3594988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35610" y="3307715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8760" y="3198495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提升耕地质量水平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533400" y="5163820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36550" y="505460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强化耕地生态功能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86765" y="2251710"/>
            <a:ext cx="5238750" cy="749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带位置足额落实耕地保护目标和永久基本农田，坚决遏制耕地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非农化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，防止永久基本农田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非粮化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6765" y="3998595"/>
            <a:ext cx="5238750" cy="749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合理开展耕地恢复计划，通过土地整治工程，形成集中连片、高产稳产、与现代农业相适应的优质良田。</a:t>
            </a:r>
            <a:endParaRPr lang="zh-CN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86765" y="5868035"/>
            <a:ext cx="5238750" cy="1718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推动农田生态系统保护，充分利用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乡村基堤、道路、河渠边坡采取林果、林塘模式建设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自然式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的农田防护林，加强特色农田将集中连片耕地作为区域生态廊道、绿带、绿心的生态系统保护，重要组成部分，强化耕地的生态功能。</a:t>
            </a:r>
            <a:endParaRPr lang="zh-CN" altLang="en-US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4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提升耕地质量水平与生态功能</a:t>
            </a:r>
            <a:endParaRPr lang="zh-CN" sz="24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435610" y="1536700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4A915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38" name="textbox 138"/>
          <p:cNvSpPr/>
          <p:nvPr/>
        </p:nvSpPr>
        <p:spPr>
          <a:xfrm>
            <a:off x="6476441" y="9651898"/>
            <a:ext cx="106045" cy="1879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9000"/>
              </a:lnSpc>
            </a:pPr>
            <a:r>
              <a:rPr sz="1200" kern="0" spc="-2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4A915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142748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加强水资源约束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0" name="path 390"/>
          <p:cNvSpPr/>
          <p:nvPr>
            <p:custDataLst>
              <p:tags r:id="rId1"/>
            </p:custDataLst>
          </p:nvPr>
        </p:nvSpPr>
        <p:spPr>
          <a:xfrm>
            <a:off x="786511" y="3461638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87045" y="4061460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6245" y="396367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加强水资源安全保障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86765" y="2118360"/>
            <a:ext cx="5238750" cy="1718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镇内节水管理，落实上位规划节水型城市建设的发展理念，优化用水结构，加强用水管控，促进生产和生活全方位节水，提高农业节水效率，加强非常规水资源的利用，生态环境、市政优先使用再生水、雨洪水，提高水资源回收利用率。</a:t>
            </a:r>
            <a:endParaRPr lang="zh-CN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6765" y="5173345"/>
            <a:ext cx="5238750" cy="749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合理开展耕地恢复计划，通过土地整治工程，形成集中连片、高产稳产、与现代农业相适应的优质良田。</a:t>
            </a:r>
            <a:endParaRPr lang="zh-CN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14" name="picture 6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4651246"/>
            <a:ext cx="6858000" cy="5254751"/>
          </a:xfrm>
          <a:prstGeom prst="rect">
            <a:avLst/>
          </a:prstGeom>
        </p:spPr>
      </p:pic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4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水资源保护与利用</a:t>
            </a:r>
            <a:endParaRPr lang="zh-CN" sz="24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6765" y="4601210"/>
            <a:ext cx="5238750" cy="1395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重点保护</a:t>
            </a:r>
            <a:r>
              <a:rPr lang="zh-CN" altLang="en-US"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洪阳河、西改溪、东改溪、金坑溪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等流域，合理规划建设碧道对现有水域疏浚清淤，进一步提升镇域内水体质量。</a:t>
            </a:r>
            <a:endParaRPr lang="zh-CN" altLang="en-US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endParaRPr lang="zh-CN" altLang="en-US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435610" y="1536700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4A915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38" name="textbox 138"/>
          <p:cNvSpPr/>
          <p:nvPr/>
        </p:nvSpPr>
        <p:spPr>
          <a:xfrm>
            <a:off x="6476441" y="9651898"/>
            <a:ext cx="106045" cy="1879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9000"/>
              </a:lnSpc>
            </a:pPr>
            <a:r>
              <a:rPr sz="1200" kern="0" spc="-2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4A915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14960" y="142748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0" name="path 390"/>
          <p:cNvSpPr/>
          <p:nvPr>
            <p:custDataLst>
              <p:tags r:id="rId1"/>
            </p:custDataLst>
          </p:nvPr>
        </p:nvSpPr>
        <p:spPr>
          <a:xfrm>
            <a:off x="786511" y="3461638"/>
            <a:ext cx="2790444" cy="31750"/>
          </a:xfrm>
          <a:custGeom>
            <a:avLst/>
            <a:gdLst/>
            <a:ahLst/>
            <a:cxnLst/>
            <a:rect l="0" t="0" r="0" b="0"/>
            <a:pathLst>
              <a:path w="4394" h="50">
                <a:moveTo>
                  <a:pt x="4394" y="25"/>
                </a:moveTo>
                <a:lnTo>
                  <a:pt x="0" y="25"/>
                </a:lnTo>
              </a:path>
            </a:pathLst>
          </a:custGeom>
          <a:noFill/>
          <a:ln w="31750" cap="flat">
            <a:solidFill>
              <a:srgbClr val="FFFFFF">
                <a:alpha val="70196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36245" y="3710940"/>
            <a:ext cx="2482850" cy="384175"/>
          </a:xfrm>
          <a:prstGeom prst="roundRect">
            <a:avLst>
              <a:gd name="adj" fmla="val 26690"/>
            </a:avLst>
          </a:prstGeom>
          <a:solidFill>
            <a:srgbClr val="4A915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9410" y="3596005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提升森林质量与效益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86765" y="2118360"/>
            <a:ext cx="5238750" cy="1395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严格实行林地用途管制，增强森林生态服务功能，科学利用林地资源。坚持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宜林则林、宜草则草</a:t>
            </a:r>
            <a:r>
              <a:rPr lang="en-US" altLang="zh-CN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的原则，对镇域内现有林木加强培育管护，严格控制建设占用林地，确需使用的，须严格按照有关规定办理使用林地手续。</a:t>
            </a:r>
            <a:endParaRPr lang="zh-CN" altLang="en-US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6765" y="6545580"/>
            <a:ext cx="5238750" cy="749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sz="1400" kern="0" spc="180" dirty="0">
                <a:solidFill>
                  <a:srgbClr val="000000">
                    <a:alpha val="100000"/>
                  </a:srgb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合理开展耕地恢复计划，通过土地整治工程，形成集中连片、高产稳产、与现代农业相适应的优质良田。</a:t>
            </a:r>
            <a:endParaRPr lang="zh-CN" sz="1400" kern="0" spc="180" dirty="0">
              <a:solidFill>
                <a:srgbClr val="000000">
                  <a:alpha val="100000"/>
                </a:srgbClr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38" name="picture 6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048754"/>
            <a:ext cx="6858000" cy="3857241"/>
          </a:xfrm>
          <a:prstGeom prst="rect">
            <a:avLst/>
          </a:prstGeom>
        </p:spPr>
      </p:pic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4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森林资源保护与利用</a:t>
            </a:r>
            <a:endParaRPr lang="zh-CN" sz="2400" b="1" kern="0" spc="-40" dirty="0">
              <a:solidFill>
                <a:srgbClr val="4A915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6765" y="4292600"/>
            <a:ext cx="5238750" cy="1071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zh-CN" altLang="en-US" sz="14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加强水土保持的科技投入，强化造林治理，降低水土流失。通过对荒山补植、加强管护等措施，提高低质林地的生态防护功能，优化镇域内林地生态效益。</a:t>
            </a:r>
            <a:endParaRPr lang="zh-CN" altLang="en-US" sz="1400" kern="0" spc="18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640 (7)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0" y="5563870"/>
            <a:ext cx="6858000" cy="434213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5563870"/>
            <a:ext cx="6858000" cy="434149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0800000">
            <a:off x="0" y="391160"/>
            <a:ext cx="6858000" cy="5193665"/>
          </a:xfrm>
          <a:prstGeom prst="rect">
            <a:avLst/>
          </a:prstGeom>
          <a:gradFill>
            <a:gsLst>
              <a:gs pos="97000">
                <a:schemeClr val="accent5">
                  <a:lumMod val="20000"/>
                  <a:lumOff val="80000"/>
                </a:schemeClr>
              </a:gs>
              <a:gs pos="0">
                <a:schemeClr val="bg1">
                  <a:alpha val="50000"/>
                </a:schemeClr>
              </a:gs>
              <a:gs pos="74000">
                <a:schemeClr val="accent5">
                  <a:lumMod val="20000"/>
                  <a:lumOff val="80000"/>
                </a:schemeClr>
              </a:gs>
              <a:gs pos="8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6"/>
          <p:cNvSpPr/>
          <p:nvPr/>
        </p:nvSpPr>
        <p:spPr>
          <a:xfrm>
            <a:off x="2423115" y="1155089"/>
            <a:ext cx="3063239" cy="5353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  <a:extLst>
            <a:ext uri="{909E8E84-426E-40DD-AFC4-6F175D3DCCD1}">
              <a14:hiddenFill xmlns:a14="http://schemas.microsoft.com/office/drawing/2010/main">
                <a:solidFill>
                  <a:srgbClr val="8D1616"/>
                </a:solidFill>
              </a14:hiddenFill>
            </a:ext>
          </a:extLst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2800" b="1" kern="0" spc="20" dirty="0">
                <a:solidFill>
                  <a:schemeClr val="accent1">
                    <a:lumMod val="75000"/>
                    <a:alpha val="10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前言</a:t>
            </a:r>
            <a:r>
              <a:rPr sz="2800" b="1" kern="0" spc="20" dirty="0">
                <a:solidFill>
                  <a:srgbClr val="8D1616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</a:t>
            </a:r>
            <a:r>
              <a:rPr sz="2800" b="1" kern="0" spc="0" baseline="-4000" dirty="0">
                <a:solidFill>
                  <a:schemeClr val="accent1">
                    <a:lumMod val="75000"/>
                    <a:alpha val="10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PREFACE</a:t>
            </a:r>
            <a:endParaRPr sz="2800" b="1" kern="0" spc="0" baseline="-4000" dirty="0">
              <a:solidFill>
                <a:schemeClr val="accent1">
                  <a:lumMod val="75000"/>
                  <a:alpha val="10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0" name="textbox 30"/>
          <p:cNvSpPr/>
          <p:nvPr/>
        </p:nvSpPr>
        <p:spPr>
          <a:xfrm>
            <a:off x="6231686" y="9386036"/>
            <a:ext cx="77469" cy="1397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3000"/>
              </a:lnSpc>
            </a:pPr>
            <a:r>
              <a:rPr sz="900" kern="0" spc="-10" dirty="0">
                <a:solidFill>
                  <a:srgbClr val="898989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2</a:t>
            </a:r>
            <a:endParaRPr sz="9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0" name="textbox 120"/>
          <p:cNvSpPr/>
          <p:nvPr/>
        </p:nvSpPr>
        <p:spPr>
          <a:xfrm>
            <a:off x="240030" y="109855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6"/>
          <p:cNvSpPr/>
          <p:nvPr/>
        </p:nvSpPr>
        <p:spPr>
          <a:xfrm>
            <a:off x="851535" y="1690370"/>
            <a:ext cx="5207635" cy="5334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indent="398780" algn="l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011471255"/>
                </a:ext>
              </a:extLst>
            </a:pP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镇，隶属于广东省揭阳市普宁市，位于普宁市东北部，东与榕城区仙桥镇、潮阳区金灶镇毗邻。为落实《广东省自然资源厅关于推进镇村国土空间规划编制实施，助力百县千镇万村高质量发展工程的通知》关于开展镇村国土空间集成规划的工作要求，广太镇人民政府组织编制了《普宁市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广太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年）》（以下简称《规划》）。</a:t>
            </a:r>
            <a:endParaRPr lang="zh-CN" altLang="en-US" sz="1600" kern="0" spc="-3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398780" algn="l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011471255"/>
                </a:ext>
              </a:extLst>
            </a:pP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《规划》传导落实《普宁市国土空间总体规划（</a:t>
            </a:r>
            <a:r>
              <a:rPr lang="en-US" altLang="zh-CN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年）》，助力</a:t>
            </a:r>
            <a:r>
              <a:rPr lang="en-US" altLang="zh-CN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百千万</a:t>
            </a:r>
            <a:r>
              <a:rPr lang="en-US" altLang="zh-CN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工程深入实施。</a:t>
            </a:r>
            <a:r>
              <a:rPr lang="zh-CN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强化广太镇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苗木种植、农文旅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产业发展，统筹安排全域全要素空间资源布局，保障乡村振兴发展需求，为普宁打造</a:t>
            </a:r>
            <a:r>
              <a:rPr lang="en-US" altLang="zh-CN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全国大健康产业及现代轻工纺织名城，沿海经济带重要的商贸物流中心，粤东地区高质量发展的县域标杆</a:t>
            </a:r>
            <a:r>
              <a:rPr lang="en-US" altLang="zh-CN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贡献力量。</a:t>
            </a:r>
            <a:endParaRPr lang="zh-CN" altLang="en-US" sz="1600" kern="0" spc="-3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398780" algn="l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011471255"/>
                </a:ext>
              </a:extLst>
            </a:pPr>
            <a:r>
              <a:rPr lang="zh-CN" altLang="en-US" sz="1600" kern="0" spc="-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《规划》是推动广太镇高质量发展的空间蓝图，是镇域国土空间保护、开发、利用、修复和指导各类建设的指南，为编制下位详细规划、专项规划和开展各类开发保护建设活动提供基本依据。</a:t>
            </a:r>
            <a:endParaRPr lang="zh-CN" altLang="en-US" sz="1600" dirty="0">
              <a:solidFill>
                <a:schemeClr val="tx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45895" algn="l" rtl="0" eaLnBrk="0">
              <a:lnSpc>
                <a:spcPct val="89000"/>
              </a:lnSpc>
              <a:spcBef>
                <a:spcPts val="420"/>
              </a:spcBef>
            </a:pPr>
            <a:r>
              <a:rPr sz="1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</a:t>
            </a: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</a:t>
            </a:r>
            <a:endParaRPr sz="1300" baseline="80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8335" y="1600835"/>
            <a:ext cx="5557520" cy="690753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75335" y="1727835"/>
            <a:ext cx="5557520" cy="690753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2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9440" y="2361565"/>
            <a:ext cx="5169535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rgbClr val="A987B3">
                    <a:alpha val="10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城乡统筹发展</a:t>
            </a:r>
            <a:endParaRPr lang="zh-CN" sz="2800" b="1" kern="0" spc="-60" dirty="0">
              <a:solidFill>
                <a:srgbClr val="A987B3">
                  <a:alpha val="10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92188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镇村体系规划</a:t>
            </a:r>
            <a:endParaRPr sz="22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5.2  </a:t>
            </a:r>
            <a:r>
              <a:rPr lang="zh-CN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优化便捷交通体系</a:t>
            </a:r>
            <a:endParaRPr lang="zh-CN" sz="22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5.3  </a:t>
            </a:r>
            <a:r>
              <a:rPr lang="zh-CN" alt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建设高品质公共服务体系</a:t>
            </a:r>
            <a:endParaRPr lang="zh-CN" altLang="en-US" sz="22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5.4  </a:t>
            </a:r>
            <a:r>
              <a:rPr lang="zh-CN" altLang="en-US" sz="22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历史文化保护</a:t>
            </a:r>
            <a:endParaRPr lang="zh-CN" altLang="en-US" sz="22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987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05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rgbClr val="A987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pic>
        <p:nvPicPr>
          <p:cNvPr id="3" name="图片 2" descr="微信图片_202507301058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54320"/>
            <a:ext cx="6858000" cy="45516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339715"/>
            <a:ext cx="6858000" cy="456628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A987B3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A987B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142748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rect 136"/>
          <p:cNvSpPr/>
          <p:nvPr>
            <p:custDataLst>
              <p:tags r:id="rId1"/>
            </p:custDataLst>
          </p:nvPr>
        </p:nvSpPr>
        <p:spPr>
          <a:xfrm>
            <a:off x="388620" y="1536700"/>
            <a:ext cx="6034405" cy="415925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lstStyle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7355" y="1435735"/>
            <a:ext cx="59950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规划形成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镇区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中心村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一般村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三级镇村体系</a:t>
            </a:r>
            <a:endParaRPr lang="zh-CN" altLang="en-US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32" name="textbox 432"/>
          <p:cNvSpPr/>
          <p:nvPr/>
        </p:nvSpPr>
        <p:spPr>
          <a:xfrm>
            <a:off x="415925" y="2125980"/>
            <a:ext cx="6007100" cy="20466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sz="2800" b="1" kern="0" spc="-20" baseline="15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b="1" kern="0" spc="-2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镇区</a:t>
            </a:r>
            <a:r>
              <a:rPr sz="2800" b="1" kern="0" baseline="15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sz="2800" b="1" kern="0" spc="-510" baseline="30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b="1" kern="0" spc="-2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主要包括广太社区和平宝山村、寨山头村、仁美村、大寮村、古岭村、绵远村、山前村、山后村、</a:t>
            </a:r>
            <a:r>
              <a:rPr lang="zh-CN" altLang="en-US"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黄牙山村、</a:t>
            </a:r>
            <a:r>
              <a:rPr lang="zh-CN" altLang="en-US"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金狮池村</a:t>
            </a:r>
            <a:r>
              <a:rPr lang="zh-CN"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zh-CN" sz="1400" kern="0" spc="-2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kern="0" spc="-3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kern="0" spc="0" baseline="17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b="1" kern="0" spc="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中心村</a:t>
            </a:r>
            <a:r>
              <a:rPr sz="2800" b="1" kern="0" baseline="15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b="1" kern="0" spc="-510" baseline="30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b="1" kern="0" spc="-2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共</a:t>
            </a:r>
            <a:r>
              <a:rPr lang="en-US" altLang="zh-CN"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个，包括潮来港村、多年埔村、石潭村、交南村。</a:t>
            </a:r>
            <a:endParaRPr sz="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kern="0" spc="-360" dirty="0">
                <a:solidFill>
                  <a:srgbClr val="F9A7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kern="0" baseline="17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kern="0" spc="-48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b="1" kern="0" spc="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一般村</a:t>
            </a:r>
            <a:r>
              <a:rPr kern="0" spc="-46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kern="0" spc="0" baseline="1500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b="1" kern="0" spc="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共</a:t>
            </a:r>
            <a:r>
              <a:rPr lang="en-US" altLang="zh-CN"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sz="14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个，包括黄叶村、冯厝村、富儿村、湖内村、广新村、交北村、河田村。</a:t>
            </a:r>
            <a:endParaRPr lang="zh-CN" altLang="en-US" sz="1400" kern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镇村体系规划</a:t>
            </a:r>
            <a:endParaRPr lang="zh-CN" sz="24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 descr="体系"/>
          <p:cNvPicPr>
            <a:picLocks noChangeAspect="1"/>
          </p:cNvPicPr>
          <p:nvPr/>
        </p:nvPicPr>
        <p:blipFill>
          <a:blip r:embed="rId2"/>
          <a:srcRect l="2593" t="8277" r="13704" b="7923"/>
          <a:stretch>
            <a:fillRect/>
          </a:stretch>
        </p:blipFill>
        <p:spPr>
          <a:xfrm>
            <a:off x="127000" y="4364355"/>
            <a:ext cx="6673215" cy="4723765"/>
          </a:xfrm>
          <a:prstGeom prst="rect">
            <a:avLst/>
          </a:prstGeom>
        </p:spPr>
      </p:pic>
      <p:pic>
        <p:nvPicPr>
          <p:cNvPr id="9" name="图片 8" descr="体系"/>
          <p:cNvPicPr>
            <a:picLocks noChangeAspect="1"/>
          </p:cNvPicPr>
          <p:nvPr/>
        </p:nvPicPr>
        <p:blipFill>
          <a:blip r:embed="rId2"/>
          <a:srcRect l="87905" t="23347" r="2487" b="54644"/>
          <a:stretch>
            <a:fillRect/>
          </a:stretch>
        </p:blipFill>
        <p:spPr>
          <a:xfrm>
            <a:off x="356870" y="7522845"/>
            <a:ext cx="1019810" cy="1652270"/>
          </a:xfrm>
          <a:prstGeom prst="rect">
            <a:avLst/>
          </a:prstGeom>
        </p:spPr>
      </p:pic>
      <p:pic>
        <p:nvPicPr>
          <p:cNvPr id="6" name="图片 5" descr="体系"/>
          <p:cNvPicPr>
            <a:picLocks noChangeAspect="1"/>
          </p:cNvPicPr>
          <p:nvPr/>
        </p:nvPicPr>
        <p:blipFill>
          <a:blip r:embed="rId2"/>
          <a:srcRect l="87782" t="8377" r="2198" b="78721"/>
          <a:stretch>
            <a:fillRect/>
          </a:stretch>
        </p:blipFill>
        <p:spPr>
          <a:xfrm>
            <a:off x="5386070" y="4481195"/>
            <a:ext cx="1036955" cy="9442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A987B3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A987B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142748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rect 136"/>
          <p:cNvSpPr/>
          <p:nvPr>
            <p:custDataLst>
              <p:tags r:id="rId1"/>
            </p:custDataLst>
          </p:nvPr>
        </p:nvSpPr>
        <p:spPr>
          <a:xfrm>
            <a:off x="388620" y="1536700"/>
            <a:ext cx="6034405" cy="415925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lstStyle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06705" y="1435735"/>
            <a:ext cx="59950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推动形成公路、高速、铁路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三路并网</a:t>
            </a: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的交通</a:t>
            </a:r>
            <a:r>
              <a:rPr lang="zh-CN" altLang="en-US" sz="18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格局</a:t>
            </a:r>
            <a:endParaRPr lang="zh-CN" altLang="en-US" sz="18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32" name="textbox 432"/>
          <p:cNvSpPr/>
          <p:nvPr/>
        </p:nvSpPr>
        <p:spPr>
          <a:xfrm>
            <a:off x="415925" y="2125980"/>
            <a:ext cx="6007100" cy="20466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结合城镇规划布局结构，科学合理组织城市道路交通体系，处理好内部交通及对外交通的关系，形成功能清晰，等级分明的道路网络，完善各种交通设施，逐步形成快速、通畅、方便、安全、舒适的交通系统。</a:t>
            </a:r>
            <a:endParaRPr lang="zh-CN" altLang="en-US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350520" algn="l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680308465"/>
                </a:ext>
              </a:extLst>
            </a:pP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建成以铁路、高速公路为骨架，以省道干线为脉络，以农村公路、邮政网络为基础，以市内客货运站场为节点，衔接畅顺、立体高效的综合交通网络。</a:t>
            </a:r>
            <a:endParaRPr lang="zh-CN" altLang="en-US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优化便捷交通体系</a:t>
            </a:r>
            <a:endParaRPr lang="zh-CN" sz="24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交通"/>
          <p:cNvPicPr>
            <a:picLocks noChangeAspect="1"/>
          </p:cNvPicPr>
          <p:nvPr/>
        </p:nvPicPr>
        <p:blipFill>
          <a:blip r:embed="rId2"/>
          <a:srcRect l="2398" t="8394" r="13750" b="7177"/>
          <a:stretch>
            <a:fillRect/>
          </a:stretch>
        </p:blipFill>
        <p:spPr>
          <a:xfrm>
            <a:off x="88900" y="4172585"/>
            <a:ext cx="6626225" cy="4717415"/>
          </a:xfrm>
          <a:prstGeom prst="rect">
            <a:avLst/>
          </a:prstGeom>
        </p:spPr>
      </p:pic>
      <p:pic>
        <p:nvPicPr>
          <p:cNvPr id="8" name="图片 7" descr="交通"/>
          <p:cNvPicPr>
            <a:picLocks noChangeAspect="1"/>
          </p:cNvPicPr>
          <p:nvPr/>
        </p:nvPicPr>
        <p:blipFill>
          <a:blip r:embed="rId2"/>
          <a:srcRect l="87786" t="23390" r="2647" b="55369"/>
          <a:stretch>
            <a:fillRect/>
          </a:stretch>
        </p:blipFill>
        <p:spPr>
          <a:xfrm>
            <a:off x="427355" y="7240270"/>
            <a:ext cx="1049020" cy="1649730"/>
          </a:xfrm>
          <a:prstGeom prst="rect">
            <a:avLst/>
          </a:prstGeom>
        </p:spPr>
      </p:pic>
      <p:pic>
        <p:nvPicPr>
          <p:cNvPr id="9" name="图片 8" descr="交通"/>
          <p:cNvPicPr>
            <a:picLocks noChangeAspect="1"/>
          </p:cNvPicPr>
          <p:nvPr/>
        </p:nvPicPr>
        <p:blipFill>
          <a:blip r:embed="rId2"/>
          <a:srcRect l="87779" t="8220" r="2569" b="78779"/>
          <a:stretch>
            <a:fillRect/>
          </a:stretch>
        </p:blipFill>
        <p:spPr>
          <a:xfrm>
            <a:off x="5328920" y="3900170"/>
            <a:ext cx="1094105" cy="10420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A987B3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A987B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建设高品质公共服务体系</a:t>
            </a:r>
            <a:endParaRPr lang="zh-CN" sz="24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2" name="textbox 732"/>
          <p:cNvSpPr/>
          <p:nvPr/>
        </p:nvSpPr>
        <p:spPr>
          <a:xfrm>
            <a:off x="722630" y="1870710"/>
            <a:ext cx="5400040" cy="16319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6545" indent="-283845" algn="l" rtl="0" eaLnBrk="0">
              <a:lnSpc>
                <a:spcPct val="127000"/>
              </a:lnSpc>
            </a:pPr>
            <a:r>
              <a:rPr sz="1400" kern="0" spc="3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o</a:t>
            </a:r>
            <a:r>
              <a:rPr sz="1400" kern="0" spc="-35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14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镇级公共服务中心</a:t>
            </a:r>
            <a:r>
              <a:rPr sz="1400" b="1" kern="0" spc="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14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统筹布局满足乡镇居民日常生活</a:t>
            </a:r>
            <a:r>
              <a:rPr sz="14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生产需求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的各类服务设施,  形成社</a:t>
            </a:r>
            <a:r>
              <a:rPr sz="13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区生活圈的服务中心。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3845" indent="-271145" algn="l" rtl="0" eaLnBrk="0">
              <a:lnSpc>
                <a:spcPct val="127000"/>
              </a:lnSpc>
              <a:spcBef>
                <a:spcPts val="935"/>
              </a:spcBef>
            </a:pP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o</a:t>
            </a:r>
            <a:r>
              <a:rPr sz="1400" kern="0" spc="-34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14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村（社区）级：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依托社区和村委会所在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自然村,  按照15-30分钟慢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行可达的空间尺度,  配置公共服务</a:t>
            </a:r>
            <a:r>
              <a:rPr sz="13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设施。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  <a:spcBef>
                <a:spcPts val="0"/>
              </a:spcBef>
            </a:pP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o</a:t>
            </a:r>
            <a:r>
              <a:rPr sz="1400" kern="0" spc="-340" dirty="0">
                <a:solidFill>
                  <a:srgbClr val="000000">
                    <a:alpha val="100000"/>
                  </a:srgbClr>
                </a:solidFill>
                <a:latin typeface="Wingdings" panose="05000000000000000000"/>
                <a:ea typeface="Wingdings" panose="05000000000000000000"/>
                <a:cs typeface="Wingdings" panose="05000000000000000000"/>
              </a:rPr>
              <a:t> </a:t>
            </a:r>
            <a:r>
              <a:rPr sz="14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规划至2035年，全镇15分钟社区</a:t>
            </a:r>
            <a:r>
              <a:rPr sz="1400" b="1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生活圈覆盖率达到100%。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8760" y="118745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rect 136"/>
          <p:cNvSpPr/>
          <p:nvPr>
            <p:custDataLst>
              <p:tags r:id="rId1"/>
            </p:custDataLst>
          </p:nvPr>
        </p:nvSpPr>
        <p:spPr>
          <a:xfrm>
            <a:off x="388620" y="1296670"/>
            <a:ext cx="6034405" cy="415925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lstStyle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7355" y="1195705"/>
            <a:ext cx="59950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建立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镇级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村（社区</a:t>
            </a:r>
            <a:r>
              <a:rPr lang="en-US" alt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)“</a:t>
            </a: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级公共服务中心体系</a:t>
            </a:r>
            <a:endParaRPr lang="zh-CN" altLang="en-US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 descr="公服"/>
          <p:cNvPicPr>
            <a:picLocks noChangeAspect="1"/>
          </p:cNvPicPr>
          <p:nvPr/>
        </p:nvPicPr>
        <p:blipFill>
          <a:blip r:embed="rId2"/>
          <a:srcRect l="3296" t="8499" r="13769" b="7975"/>
          <a:stretch>
            <a:fillRect/>
          </a:stretch>
        </p:blipFill>
        <p:spPr>
          <a:xfrm>
            <a:off x="97155" y="3924300"/>
            <a:ext cx="6720205" cy="4785360"/>
          </a:xfrm>
          <a:prstGeom prst="rect">
            <a:avLst/>
          </a:prstGeom>
        </p:spPr>
      </p:pic>
      <p:pic>
        <p:nvPicPr>
          <p:cNvPr id="10" name="图片 9" descr="公服"/>
          <p:cNvPicPr>
            <a:picLocks noChangeAspect="1"/>
          </p:cNvPicPr>
          <p:nvPr/>
        </p:nvPicPr>
        <p:blipFill>
          <a:blip r:embed="rId2"/>
          <a:srcRect l="87769" t="8412" r="2266" b="78510"/>
          <a:stretch>
            <a:fillRect/>
          </a:stretch>
        </p:blipFill>
        <p:spPr>
          <a:xfrm>
            <a:off x="5532755" y="4036695"/>
            <a:ext cx="889635" cy="826135"/>
          </a:xfrm>
          <a:prstGeom prst="rect">
            <a:avLst/>
          </a:prstGeom>
        </p:spPr>
      </p:pic>
      <p:pic>
        <p:nvPicPr>
          <p:cNvPr id="11" name="图片 10" descr="公服"/>
          <p:cNvPicPr>
            <a:picLocks noChangeAspect="1"/>
          </p:cNvPicPr>
          <p:nvPr/>
        </p:nvPicPr>
        <p:blipFill>
          <a:blip r:embed="rId2"/>
          <a:srcRect l="87944" t="23207" r="2107" b="49480"/>
          <a:stretch>
            <a:fillRect/>
          </a:stretch>
        </p:blipFill>
        <p:spPr>
          <a:xfrm>
            <a:off x="238760" y="7436485"/>
            <a:ext cx="934085" cy="1814830"/>
          </a:xfrm>
          <a:prstGeom prst="rect">
            <a:avLst/>
          </a:prstGeom>
        </p:spPr>
      </p:pic>
      <p:pic>
        <p:nvPicPr>
          <p:cNvPr id="12" name="图片 11" descr="公服"/>
          <p:cNvPicPr>
            <a:picLocks noChangeAspect="1"/>
          </p:cNvPicPr>
          <p:nvPr/>
        </p:nvPicPr>
        <p:blipFill>
          <a:blip r:embed="rId2"/>
          <a:srcRect l="87944" t="51486" r="2107" b="26480"/>
          <a:stretch>
            <a:fillRect/>
          </a:stretch>
        </p:blipFill>
        <p:spPr>
          <a:xfrm>
            <a:off x="1172845" y="7707630"/>
            <a:ext cx="797560" cy="12509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A987B3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A987B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142748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rect 136"/>
          <p:cNvSpPr/>
          <p:nvPr>
            <p:custDataLst>
              <p:tags r:id="rId1"/>
            </p:custDataLst>
          </p:nvPr>
        </p:nvSpPr>
        <p:spPr>
          <a:xfrm>
            <a:off x="388620" y="1536700"/>
            <a:ext cx="6034405" cy="415925"/>
          </a:xfrm>
          <a:prstGeom prst="rect">
            <a:avLst/>
          </a:prstGeom>
          <a:solidFill>
            <a:srgbClr val="A987B3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lstStyle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7355" y="1435735"/>
            <a:ext cx="59950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镇域现存文物古迹</a:t>
            </a:r>
            <a:endParaRPr lang="zh-CN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32" name="textbox 432"/>
          <p:cNvSpPr/>
          <p:nvPr/>
        </p:nvSpPr>
        <p:spPr>
          <a:xfrm>
            <a:off x="415925" y="2198370"/>
            <a:ext cx="6007100" cy="13265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广太镇现存有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处省级历史文物保护单位：虎头埔古窑址及郑大进墓（含郑大进墓神道石刻）。虎头埔古窑址位于绵远村虎头埔南坡，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1982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月，普宁文物考古工作者发现虎头埔古窑址遗址后，引起了省、地文博部门的关注和重视。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2010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月被列为第六批省级文物保护单位。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郑大进墓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2011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年被公布为普宁市文物保护单位，</a:t>
            </a: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年被公布为广东省文物保护单位。</a:t>
            </a:r>
            <a:endParaRPr lang="zh-CN" altLang="en-US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A987B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历史文化保护</a:t>
            </a:r>
            <a:endParaRPr lang="zh-CN" sz="2400" b="1" kern="0" spc="-40" dirty="0">
              <a:solidFill>
                <a:srgbClr val="A987B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流程图: 文档 13"/>
          <p:cNvSpPr/>
          <p:nvPr/>
        </p:nvSpPr>
        <p:spPr>
          <a:xfrm>
            <a:off x="603885" y="6288405"/>
            <a:ext cx="5647055" cy="3156585"/>
          </a:xfrm>
          <a:prstGeom prst="flowChartDocument">
            <a:avLst/>
          </a:prstGeom>
          <a:solidFill>
            <a:srgbClr val="A987B3">
              <a:alpha val="5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432"/>
          <p:cNvSpPr/>
          <p:nvPr/>
        </p:nvSpPr>
        <p:spPr>
          <a:xfrm>
            <a:off x="731520" y="6526530"/>
            <a:ext cx="5422265" cy="25228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在历史建筑保护范围内进行建设活动，应当符合国家、省相关法律法规及规定。</a:t>
            </a:r>
            <a:endParaRPr lang="zh-CN" altLang="en-US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en-US" altLang="zh-CN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14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建筑的相关数据根据实际情况进行动态调整。历史建筑应保持和延续原有的使用功能，确需改变功能的，应保护和提示原有的历史文化特征，并不得危害历史建筑的安全；历史建筑的修缮维护、设施添加或结构改变等行为不得破坏其历史特征、艺术特征、空间和风貌特色。</a:t>
            </a:r>
            <a:endParaRPr lang="en-US" altLang="zh-CN" sz="14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微信图片_20250818161918_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" y="4047490"/>
            <a:ext cx="2612390" cy="1959610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图片 5" descr="微信图片_20250818161940_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020" y="4047490"/>
            <a:ext cx="2534920" cy="1950720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9440" y="2361565"/>
            <a:ext cx="5169535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国土综合整治与存量更新</a:t>
            </a:r>
            <a:endParaRPr lang="zh-CN" sz="2800" b="1" kern="0" spc="-60" dirty="0">
              <a:solidFill>
                <a:schemeClr val="accent1">
                  <a:lumMod val="60000"/>
                  <a:lumOff val="40000"/>
                  <a:alpha val="10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92188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加强国土综合整治</a:t>
            </a:r>
            <a:endParaRPr sz="2200" b="1" kern="0" spc="-40" dirty="0">
              <a:solidFill>
                <a:schemeClr val="accent1">
                  <a:lumMod val="60000"/>
                  <a:lumOff val="40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6.2  </a:t>
            </a:r>
            <a:r>
              <a:rPr lang="zh-CN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统筹生态修复治理</a:t>
            </a:r>
            <a:endParaRPr lang="zh-CN" sz="2200" b="1" kern="0" spc="-40" dirty="0">
              <a:solidFill>
                <a:schemeClr val="accent1">
                  <a:lumMod val="60000"/>
                  <a:lumOff val="40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6.3  </a:t>
            </a:r>
            <a:r>
              <a:rPr lang="zh-CN" altLang="en-US" sz="2200" b="1" kern="0" spc="-40" dirty="0">
                <a:solidFill>
                  <a:schemeClr val="accent1">
                    <a:lumMod val="60000"/>
                    <a:lumOff val="40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存量建设用地盘活</a:t>
            </a:r>
            <a:endParaRPr lang="zh-CN" altLang="en-US" sz="2200" b="1" kern="0" spc="-40" dirty="0">
              <a:solidFill>
                <a:schemeClr val="accent1">
                  <a:lumMod val="60000"/>
                  <a:lumOff val="40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200" b="1" kern="0" spc="-40" dirty="0">
              <a:solidFill>
                <a:schemeClr val="accent1">
                  <a:lumMod val="60000"/>
                  <a:lumOff val="40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06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pic>
        <p:nvPicPr>
          <p:cNvPr id="3" name="图片 2" descr="640 (7)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0" y="5363210"/>
            <a:ext cx="6858000" cy="45656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5324475"/>
            <a:ext cx="6858000" cy="460438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644525" y="1243965"/>
            <a:ext cx="5375275" cy="21386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just" eaLnBrk="0">
              <a:lnSpc>
                <a:spcPct val="150000"/>
              </a:lnSpc>
              <a:buClrTx/>
              <a:buSzTx/>
              <a:buNone/>
            </a:pPr>
            <a:r>
              <a:rPr lang="en-US" altLang="zh-CN" sz="16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按照系统整治、分类施策、重点推进的原则，以构建适应现代化高质量发展的国土空间格局为目标。促进自然资源高效利用，逐步优化国土空间结构布局，实现国土资源治理转型优化，强化空间要素对高质量发展的服务支撑作用。</a:t>
            </a:r>
            <a:endParaRPr lang="en-US" altLang="zh-CN" sz="16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8FAADC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8FAADC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92075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1" name="圆角矩形 90"/>
          <p:cNvSpPr/>
          <p:nvPr/>
        </p:nvSpPr>
        <p:spPr>
          <a:xfrm>
            <a:off x="435610" y="1029970"/>
            <a:ext cx="2901950" cy="384175"/>
          </a:xfrm>
          <a:prstGeom prst="roundRect">
            <a:avLst>
              <a:gd name="adj" fmla="val 26690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477520" y="941070"/>
            <a:ext cx="274193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6.1  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加强国土综合整治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644525" y="3988435"/>
            <a:ext cx="5375275" cy="18935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just" fontAlgn="auto">
              <a:lnSpc>
                <a:spcPct val="150000"/>
              </a:lnSpc>
            </a:pPr>
            <a:r>
              <a:rPr lang="en-US" altLang="zh-CN" sz="16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坚持保护优先、自然恢复为主的原则，按照系统修复、分类施策、因地制宜的原则。统筹推进各类生态要素保护修复，全面提升生态系统质量和稳定性，筑牢生态安全格局。</a:t>
            </a:r>
            <a:endParaRPr lang="zh-CN" altLang="en-US"/>
          </a:p>
        </p:txBody>
      </p:sp>
      <p:sp>
        <p:nvSpPr>
          <p:cNvPr id="95" name="文本框 94"/>
          <p:cNvSpPr txBox="1"/>
          <p:nvPr/>
        </p:nvSpPr>
        <p:spPr>
          <a:xfrm>
            <a:off x="238760" y="366522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6" name="圆角矩形 95"/>
          <p:cNvSpPr/>
          <p:nvPr/>
        </p:nvSpPr>
        <p:spPr>
          <a:xfrm>
            <a:off x="435610" y="3774440"/>
            <a:ext cx="2784475" cy="384175"/>
          </a:xfrm>
          <a:prstGeom prst="roundRect">
            <a:avLst>
              <a:gd name="adj" fmla="val 26690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365760" y="3651885"/>
            <a:ext cx="27158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6.2  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统筹生态修复治理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644525" y="6452870"/>
            <a:ext cx="5375275" cy="25952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en-US" altLang="zh-CN" sz="16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结合存量建设用地实际情况，采取分类指引、集中规模、动态跟踪</a:t>
            </a:r>
            <a:r>
              <a:rPr lang="zh-CN" altLang="en-US" sz="16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sz="1600" kern="0" spc="-2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策鼓励、完善制度五大策略指引存量建设用地盘活利用。加大处置批而未用地与闲置用地，以土地整备整合存量土地资源。加强存量低效用地挖潜再利用，鼓励成片连片更新，提升建设用地集约节约水平，实现空间腾退与功能优化提升。</a:t>
            </a:r>
            <a:endParaRPr lang="en-US" altLang="zh-CN" sz="1600" kern="0" spc="-2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圆角矩形 99"/>
          <p:cNvSpPr/>
          <p:nvPr/>
        </p:nvSpPr>
        <p:spPr>
          <a:xfrm>
            <a:off x="435610" y="6238875"/>
            <a:ext cx="2901950" cy="384175"/>
          </a:xfrm>
          <a:prstGeom prst="roundRect">
            <a:avLst>
              <a:gd name="adj" fmla="val 26690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A9153"/>
              </a:solidFill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65760" y="6116320"/>
            <a:ext cx="285369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6.3  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存量建设用地盘活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9440" y="2361565"/>
            <a:ext cx="5169535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rgbClr val="D0BD23">
                    <a:alpha val="10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规划传导与实施保障</a:t>
            </a:r>
            <a:endParaRPr lang="zh-CN" sz="2800" b="1" kern="0" spc="-60" dirty="0">
              <a:solidFill>
                <a:srgbClr val="D0BD23">
                  <a:alpha val="10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921885" cy="1614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规划传导</a:t>
            </a:r>
            <a:endParaRPr sz="2200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7.2  </a:t>
            </a:r>
            <a:r>
              <a:rPr lang="zh-CN" sz="22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实施保障</a:t>
            </a:r>
            <a:endParaRPr lang="zh-CN" sz="2200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200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0B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07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rgbClr val="D0B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pic>
        <p:nvPicPr>
          <p:cNvPr id="3" name="图片 2" descr="640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10505"/>
            <a:ext cx="6858000" cy="45954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324475"/>
            <a:ext cx="6858000" cy="460438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空白圆圈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53665" y="5639435"/>
            <a:ext cx="1471930" cy="1471930"/>
          </a:xfrm>
          <a:prstGeom prst="rect">
            <a:avLst/>
          </a:prstGeom>
        </p:spPr>
      </p:pic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D0BD2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D0BD2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92075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规划传导</a:t>
            </a:r>
            <a:endParaRPr lang="zh-CN" sz="2400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8760" y="142748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rect 136"/>
          <p:cNvSpPr/>
          <p:nvPr>
            <p:custDataLst>
              <p:tags r:id="rId3"/>
            </p:custDataLst>
          </p:nvPr>
        </p:nvSpPr>
        <p:spPr>
          <a:xfrm>
            <a:off x="388620" y="1536700"/>
            <a:ext cx="6034405" cy="415925"/>
          </a:xfrm>
          <a:prstGeom prst="rect">
            <a:avLst/>
          </a:prstGeom>
          <a:solidFill>
            <a:srgbClr val="D0BD23"/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lstStyle/>
          <a:p>
            <a:pPr algn="ctr"/>
            <a:endParaRPr lang="zh-CN" altLang="en-US">
              <a:solidFill>
                <a:srgbClr val="F9A73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7355" y="1435735"/>
            <a:ext cx="59950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构建规划上下传导机制</a:t>
            </a:r>
            <a:endParaRPr lang="zh-CN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384810" y="2426335"/>
            <a:ext cx="6037580" cy="40030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l" eaLnBrk="0" fontAlgn="auto">
              <a:lnSpc>
                <a:spcPct val="150000"/>
              </a:lnSpc>
              <a:buClrTx/>
              <a:buSzTx/>
              <a:buFontTx/>
            </a:pPr>
            <a:r>
              <a:rPr lang="zh-CN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上位规划的传导</a:t>
            </a:r>
            <a:endParaRPr lang="zh-CN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落实战略定位，确保普宁市上位规划要求的底线管控、空间布局、系统指引等方面可落地、可计算、可监测。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>
              <a:lnSpc>
                <a:spcPct val="150000"/>
              </a:lnSpc>
              <a:buClrTx/>
              <a:buSzTx/>
              <a:buFontTx/>
            </a:pPr>
            <a:r>
              <a:rPr lang="zh-CN" sz="18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详细规划的传导</a:t>
            </a:r>
            <a:endParaRPr lang="zh-CN" sz="1800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提出村庄建设通则，并配重点地段单元图则，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在重要控制指标、功能布局、要素配置、空间形态等方面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72430" y="7749540"/>
            <a:ext cx="428625" cy="966470"/>
          </a:xfrm>
          <a:prstGeom prst="rect">
            <a:avLst/>
          </a:prstGeom>
          <a:noFill/>
        </p:spPr>
        <p:txBody>
          <a:bodyPr vert="eaVert" wrap="square" rtlCol="0" anchor="t">
            <a:spAutoFit/>
          </a:bodyPr>
          <a:lstStyle/>
          <a:p>
            <a:pPr algn="l" rtl="0" eaLnBrk="0">
              <a:lnSpc>
                <a:spcPct val="100000"/>
              </a:lnSpc>
            </a:pPr>
            <a:r>
              <a:rPr lang="zh-CN" altLang="en-US" sz="1600" b="1" kern="0" spc="-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总体规划</a:t>
            </a:r>
            <a:endParaRPr lang="zh-CN" altLang="en-US" sz="1600" b="1" kern="0" spc="-4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75635" y="5960745"/>
            <a:ext cx="428625" cy="966470"/>
          </a:xfrm>
          <a:prstGeom prst="rect">
            <a:avLst/>
          </a:prstGeom>
          <a:noFill/>
        </p:spPr>
        <p:txBody>
          <a:bodyPr vert="eaVert" wrap="square" rtlCol="0" anchor="t">
            <a:spAutoFit/>
          </a:bodyPr>
          <a:lstStyle/>
          <a:p>
            <a:pPr algn="l" rtl="0" eaLnBrk="0">
              <a:lnSpc>
                <a:spcPct val="100000"/>
              </a:lnSpc>
            </a:pPr>
            <a:r>
              <a:rPr lang="zh-CN" altLang="en-US" sz="1600" b="1" kern="0" spc="-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总体规划</a:t>
            </a:r>
            <a:endParaRPr lang="zh-CN" altLang="en-US" sz="1600" b="1" kern="0" spc="-4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38455" y="5725795"/>
            <a:ext cx="1308100" cy="1412240"/>
            <a:chOff x="533" y="9017"/>
            <a:chExt cx="2060" cy="2224"/>
          </a:xfrm>
        </p:grpSpPr>
        <p:pic>
          <p:nvPicPr>
            <p:cNvPr id="20" name="图片 19" descr="空白圆圈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3" y="9017"/>
              <a:ext cx="2060" cy="206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181" y="9447"/>
              <a:ext cx="698" cy="1794"/>
            </a:xfrm>
            <a:prstGeom prst="rect">
              <a:avLst/>
            </a:prstGeom>
            <a:noFill/>
          </p:spPr>
          <p:txBody>
            <a:bodyPr vert="eaVert" wrap="square" rtlCol="0" anchor="t">
              <a:noAutofit/>
            </a:bodyPr>
            <a:lstStyle/>
            <a:p>
              <a:pPr algn="l" rtl="0" eaLnBrk="0">
                <a:lnSpc>
                  <a:spcPct val="100000"/>
                </a:lnSpc>
              </a:pPr>
              <a:r>
                <a:rPr lang="zh-CN" altLang="en-US" sz="1400" b="1" kern="0" spc="-4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专项规划</a:t>
              </a:r>
              <a:endParaRPr lang="zh-CN" altLang="en-US" sz="1400" b="1" kern="0" spc="-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005705" y="5685790"/>
            <a:ext cx="1308100" cy="1425575"/>
            <a:chOff x="533" y="9017"/>
            <a:chExt cx="2060" cy="2245"/>
          </a:xfrm>
        </p:grpSpPr>
        <p:pic>
          <p:nvPicPr>
            <p:cNvPr id="33" name="图片 32" descr="空白圆圈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533" y="9017"/>
              <a:ext cx="2060" cy="2060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181" y="9468"/>
              <a:ext cx="698" cy="1794"/>
            </a:xfrm>
            <a:prstGeom prst="rect">
              <a:avLst/>
            </a:prstGeom>
            <a:noFill/>
          </p:spPr>
          <p:txBody>
            <a:bodyPr vert="eaVert" wrap="square" rtlCol="0" anchor="t">
              <a:noAutofit/>
            </a:bodyPr>
            <a:lstStyle/>
            <a:p>
              <a:pPr algn="l" rtl="0" eaLnBrk="0">
                <a:lnSpc>
                  <a:spcPct val="100000"/>
                </a:lnSpc>
              </a:pPr>
              <a:r>
                <a:rPr lang="zh-CN" altLang="en-US" sz="1400" b="1" kern="0" spc="-4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专项规划</a:t>
              </a:r>
              <a:endParaRPr lang="zh-CN" altLang="en-US" sz="1400" b="1" kern="0" spc="-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35" name="图片 34" descr="空白圆圈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5705" y="5687060"/>
            <a:ext cx="1306800" cy="130680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5408295" y="5961380"/>
            <a:ext cx="443230" cy="1139190"/>
          </a:xfrm>
          <a:prstGeom prst="rect">
            <a:avLst/>
          </a:prstGeom>
          <a:noFill/>
        </p:spPr>
        <p:txBody>
          <a:bodyPr vert="eaVert" wrap="square" rtlCol="0" anchor="t">
            <a:noAutofit/>
          </a:bodyPr>
          <a:lstStyle/>
          <a:p>
            <a:pPr algn="l" rtl="0" eaLnBrk="0">
              <a:lnSpc>
                <a:spcPct val="100000"/>
              </a:lnSpc>
            </a:pPr>
            <a:r>
              <a:rPr lang="zh-CN" altLang="en-US" sz="1400" b="1" kern="0" spc="-4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详细规划</a:t>
            </a:r>
            <a:endParaRPr lang="zh-CN" altLang="en-US" sz="1400" b="1" kern="0" spc="-4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7" name="燕尾形箭头 36"/>
          <p:cNvSpPr/>
          <p:nvPr/>
        </p:nvSpPr>
        <p:spPr>
          <a:xfrm>
            <a:off x="4218940" y="6197600"/>
            <a:ext cx="716915" cy="35496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4296410" y="5860415"/>
            <a:ext cx="3429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指导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303395" y="6565900"/>
            <a:ext cx="3429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约束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0" name="燕尾形箭头 39"/>
          <p:cNvSpPr/>
          <p:nvPr/>
        </p:nvSpPr>
        <p:spPr>
          <a:xfrm rot="10800000">
            <a:off x="1716405" y="6210935"/>
            <a:ext cx="716915" cy="35496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1812925" y="5880735"/>
            <a:ext cx="3429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指导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819910" y="6612890"/>
            <a:ext cx="3429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约束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D0BD23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D0BD2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38760" y="920750"/>
            <a:ext cx="26803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加强森林资源保护</a:t>
            </a:r>
            <a:endParaRPr lang="zh-CN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4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2400" b="1" kern="0" spc="-40" dirty="0">
                <a:solidFill>
                  <a:srgbClr val="4A915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D0BD2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实施保障</a:t>
            </a:r>
            <a:endParaRPr lang="zh-CN" sz="2400" b="1" kern="0" spc="-40" dirty="0">
              <a:solidFill>
                <a:srgbClr val="D0BD2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 useBgFill="1">
        <p:nvSpPr>
          <p:cNvPr id="45" name="单圆角矩形 5"/>
          <p:cNvSpPr/>
          <p:nvPr>
            <p:custDataLst>
              <p:tags r:id="rId1"/>
            </p:custDataLst>
          </p:nvPr>
        </p:nvSpPr>
        <p:spPr>
          <a:xfrm>
            <a:off x="359410" y="3144520"/>
            <a:ext cx="6194425" cy="1339200"/>
          </a:xfrm>
          <a:prstGeom prst="round1Rect">
            <a:avLst>
              <a:gd name="adj" fmla="val 0"/>
            </a:avLst>
          </a:prstGeom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83990" y="3283447"/>
            <a:ext cx="6241284" cy="27633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D0BD2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保障重点项目</a:t>
            </a:r>
            <a:endParaRPr lang="zh-CN" altLang="en-US" b="1">
              <a:solidFill>
                <a:srgbClr val="D0BD23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516255" y="3611880"/>
            <a:ext cx="6037580" cy="683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建立重点项目清单管理机制，完善重大项目服务保障制度，分类保障重大项目用地需求。</a:t>
            </a:r>
            <a:endParaRPr 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8" name="圆角矩形 19"/>
          <p:cNvSpPr/>
          <p:nvPr>
            <p:custDataLst>
              <p:tags r:id="rId4"/>
            </p:custDataLst>
          </p:nvPr>
        </p:nvSpPr>
        <p:spPr>
          <a:xfrm rot="5400000">
            <a:off x="484614" y="3281492"/>
            <a:ext cx="275528" cy="278348"/>
          </a:xfrm>
          <a:prstGeom prst="roundRect">
            <a:avLst>
              <a:gd name="adj" fmla="val 0"/>
            </a:avLst>
          </a:prstGeom>
          <a:solidFill>
            <a:srgbClr val="D0BD23"/>
          </a:soli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燕尾形 20"/>
          <p:cNvSpPr/>
          <p:nvPr>
            <p:custDataLst>
              <p:tags r:id="rId5"/>
            </p:custDataLst>
          </p:nvPr>
        </p:nvSpPr>
        <p:spPr>
          <a:xfrm>
            <a:off x="586125" y="3367292"/>
            <a:ext cx="72105" cy="10715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1140">
              <a:solidFill>
                <a:srgbClr val="FFFFFF"/>
              </a:solidFill>
            </a:endParaRPr>
          </a:p>
        </p:txBody>
      </p:sp>
      <p:sp useBgFill="1">
        <p:nvSpPr>
          <p:cNvPr id="19" name="单圆角矩形 5"/>
          <p:cNvSpPr/>
          <p:nvPr>
            <p:custDataLst>
              <p:tags r:id="rId6"/>
            </p:custDataLst>
          </p:nvPr>
        </p:nvSpPr>
        <p:spPr>
          <a:xfrm>
            <a:off x="359410" y="1488440"/>
            <a:ext cx="6194425" cy="1340485"/>
          </a:xfrm>
          <a:prstGeom prst="round1Rect">
            <a:avLst>
              <a:gd name="adj" fmla="val 0"/>
            </a:avLst>
          </a:prstGeom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883990" y="1627367"/>
            <a:ext cx="6241284" cy="27633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D0BD2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加强组织保障</a:t>
            </a:r>
            <a:endParaRPr lang="zh-CN" altLang="en-US" b="1">
              <a:solidFill>
                <a:srgbClr val="D0BD23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516255" y="1955800"/>
            <a:ext cx="6037580" cy="683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由普宁市自然资源局及广太镇人民政府共同负责规划实施；健全政府负责、部门协同、公众参与、专家论证的规划实施机制。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圆角矩形 19"/>
          <p:cNvSpPr/>
          <p:nvPr>
            <p:custDataLst>
              <p:tags r:id="rId9"/>
            </p:custDataLst>
          </p:nvPr>
        </p:nvSpPr>
        <p:spPr>
          <a:xfrm rot="5400000">
            <a:off x="484614" y="1625412"/>
            <a:ext cx="275528" cy="278348"/>
          </a:xfrm>
          <a:prstGeom prst="roundRect">
            <a:avLst>
              <a:gd name="adj" fmla="val 0"/>
            </a:avLst>
          </a:prstGeom>
          <a:solidFill>
            <a:srgbClr val="D0BD23"/>
          </a:soli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3" name="燕尾形 20"/>
          <p:cNvSpPr/>
          <p:nvPr>
            <p:custDataLst>
              <p:tags r:id="rId10"/>
            </p:custDataLst>
          </p:nvPr>
        </p:nvSpPr>
        <p:spPr>
          <a:xfrm>
            <a:off x="586125" y="1711212"/>
            <a:ext cx="72105" cy="10715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1140">
              <a:solidFill>
                <a:srgbClr val="FFFFFF"/>
              </a:solidFill>
            </a:endParaRPr>
          </a:p>
        </p:txBody>
      </p:sp>
      <p:sp useBgFill="1">
        <p:nvSpPr>
          <p:cNvPr id="24" name="单圆角矩形 5"/>
          <p:cNvSpPr/>
          <p:nvPr>
            <p:custDataLst>
              <p:tags r:id="rId11"/>
            </p:custDataLst>
          </p:nvPr>
        </p:nvSpPr>
        <p:spPr>
          <a:xfrm>
            <a:off x="356870" y="7249160"/>
            <a:ext cx="6194425" cy="2074545"/>
          </a:xfrm>
          <a:prstGeom prst="round1Rect">
            <a:avLst>
              <a:gd name="adj" fmla="val 0"/>
            </a:avLst>
          </a:prstGeom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2"/>
            </p:custDataLst>
          </p:nvPr>
        </p:nvSpPr>
        <p:spPr>
          <a:xfrm>
            <a:off x="881450" y="7388087"/>
            <a:ext cx="6241284" cy="27633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D0BD2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实施监督评估</a:t>
            </a:r>
            <a:endParaRPr lang="zh-CN" altLang="en-US" b="1">
              <a:solidFill>
                <a:srgbClr val="D0BD23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513715" y="7716520"/>
            <a:ext cx="6037580" cy="683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构建国土空间规划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一张图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实施监督系统，对各类国土空间开发与保护进行动态监测；</a:t>
            </a: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落实国土空间绩效考核和管控情况督查，严格实行规划实施责任追究制度。建立健全贯穿规划工作和城乡治理全过程的公众参与机制。</a:t>
            </a:r>
            <a:endParaRPr 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圆角矩形 19"/>
          <p:cNvSpPr/>
          <p:nvPr>
            <p:custDataLst>
              <p:tags r:id="rId14"/>
            </p:custDataLst>
          </p:nvPr>
        </p:nvSpPr>
        <p:spPr>
          <a:xfrm rot="5400000">
            <a:off x="482074" y="7386132"/>
            <a:ext cx="275528" cy="278348"/>
          </a:xfrm>
          <a:prstGeom prst="roundRect">
            <a:avLst>
              <a:gd name="adj" fmla="val 0"/>
            </a:avLst>
          </a:prstGeom>
          <a:solidFill>
            <a:srgbClr val="D0BD23"/>
          </a:soli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8" name="燕尾形 20"/>
          <p:cNvSpPr/>
          <p:nvPr>
            <p:custDataLst>
              <p:tags r:id="rId15"/>
            </p:custDataLst>
          </p:nvPr>
        </p:nvSpPr>
        <p:spPr>
          <a:xfrm>
            <a:off x="583585" y="7471932"/>
            <a:ext cx="72105" cy="10715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1140">
              <a:solidFill>
                <a:srgbClr val="FFFFFF"/>
              </a:solidFill>
            </a:endParaRPr>
          </a:p>
        </p:txBody>
      </p:sp>
      <p:sp useBgFill="1">
        <p:nvSpPr>
          <p:cNvPr id="62" name="单圆角矩形 5"/>
          <p:cNvSpPr/>
          <p:nvPr>
            <p:custDataLst>
              <p:tags r:id="rId16"/>
            </p:custDataLst>
          </p:nvPr>
        </p:nvSpPr>
        <p:spPr>
          <a:xfrm>
            <a:off x="359410" y="4825365"/>
            <a:ext cx="6194425" cy="2074545"/>
          </a:xfrm>
          <a:prstGeom prst="round1Rect">
            <a:avLst>
              <a:gd name="adj" fmla="val 0"/>
            </a:avLst>
          </a:prstGeom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3" name="矩形 62"/>
          <p:cNvSpPr/>
          <p:nvPr>
            <p:custDataLst>
              <p:tags r:id="rId17"/>
            </p:custDataLst>
          </p:nvPr>
        </p:nvSpPr>
        <p:spPr>
          <a:xfrm>
            <a:off x="883990" y="4964292"/>
            <a:ext cx="6241284" cy="27633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D0BD2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深化政策配套</a:t>
            </a:r>
            <a:endParaRPr lang="zh-CN" altLang="en-US" b="1">
              <a:solidFill>
                <a:srgbClr val="D0BD23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65" name="矩形 64"/>
          <p:cNvSpPr/>
          <p:nvPr>
            <p:custDataLst>
              <p:tags r:id="rId18"/>
            </p:custDataLst>
          </p:nvPr>
        </p:nvSpPr>
        <p:spPr>
          <a:xfrm>
            <a:off x="516255" y="5292725"/>
            <a:ext cx="6037580" cy="683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深化耕地和永久基本农田保护、生态修复与国土整治、城乡建设用地指标、建设用地供给控制等相关政策；完善建设用地增减挂钩、集体经营性建设用地入市、闲置宅基地盘活利用、点状供地等相关土地政策。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6" name="圆角矩形 19"/>
          <p:cNvSpPr/>
          <p:nvPr>
            <p:custDataLst>
              <p:tags r:id="rId19"/>
            </p:custDataLst>
          </p:nvPr>
        </p:nvSpPr>
        <p:spPr>
          <a:xfrm rot="5400000">
            <a:off x="484614" y="4962337"/>
            <a:ext cx="275528" cy="278348"/>
          </a:xfrm>
          <a:prstGeom prst="roundRect">
            <a:avLst>
              <a:gd name="adj" fmla="val 0"/>
            </a:avLst>
          </a:prstGeom>
          <a:solidFill>
            <a:srgbClr val="D0BD23"/>
          </a:soli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2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7" name="燕尾形 20"/>
          <p:cNvSpPr/>
          <p:nvPr>
            <p:custDataLst>
              <p:tags r:id="rId20"/>
            </p:custDataLst>
          </p:nvPr>
        </p:nvSpPr>
        <p:spPr>
          <a:xfrm>
            <a:off x="586125" y="5048137"/>
            <a:ext cx="72105" cy="10715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1140">
              <a:solidFill>
                <a:srgbClr val="FFFFFF"/>
              </a:solidFill>
            </a:endParaRPr>
          </a:p>
        </p:txBody>
      </p:sp>
      <p:sp>
        <p:nvSpPr>
          <p:cNvPr id="6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40"/>
          <p:cNvSpPr/>
          <p:nvPr>
            <p:custDataLst>
              <p:tags r:id="rId1"/>
            </p:custDataLst>
          </p:nvPr>
        </p:nvSpPr>
        <p:spPr>
          <a:xfrm>
            <a:off x="4182110" y="3815715"/>
            <a:ext cx="2060575" cy="14839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r>
              <a:rPr lang="zh-CN" sz="1400" b="1" kern="0" spc="0" dirty="0">
                <a:solidFill>
                  <a:schemeClr val="accent1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国土综合整治与存量更新</a:t>
            </a:r>
            <a:endParaRPr sz="1400" b="1" kern="0" spc="0" dirty="0">
              <a:solidFill>
                <a:schemeClr val="accent1">
                  <a:lumMod val="7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7000"/>
              </a:lnSpc>
            </a:pPr>
            <a:endParaRPr sz="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50000"/>
              </a:lnSpc>
              <a:spcBef>
                <a:spcPts val="5"/>
              </a:spcBef>
              <a:buClrTx/>
              <a:buSzTx/>
              <a:buNone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6.1 加强国土综合整治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ct val="150000"/>
              </a:lnSpc>
              <a:spcBef>
                <a:spcPts val="5"/>
              </a:spcBef>
              <a:buClrTx/>
              <a:buSzTx/>
              <a:buNone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6.2 统筹生态修复治理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ct val="150000"/>
              </a:lnSpc>
              <a:spcBef>
                <a:spcPts val="5"/>
              </a:spcBef>
              <a:buClrTx/>
              <a:buSzTx/>
              <a:buNone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6.3 存量建设用地盘活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42" name="textbox 42"/>
          <p:cNvSpPr/>
          <p:nvPr>
            <p:custDataLst>
              <p:tags r:id="rId2"/>
            </p:custDataLst>
          </p:nvPr>
        </p:nvSpPr>
        <p:spPr>
          <a:xfrm>
            <a:off x="-430530" y="3209925"/>
            <a:ext cx="1182370" cy="6489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2000"/>
              </a:lnSpc>
              <a:spcBef>
                <a:spcPts val="110"/>
              </a:spcBef>
            </a:pP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02</a:t>
            </a:r>
            <a:endParaRPr sz="2800" b="1" i="1" kern="0" spc="-2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charset="0"/>
              <a:ea typeface="Broadway" panose="04040905080B02020502"/>
              <a:cs typeface="Bookman Old Style" panose="02050604050505020204" charset="0"/>
            </a:endParaRPr>
          </a:p>
        </p:txBody>
      </p:sp>
      <p:sp>
        <p:nvSpPr>
          <p:cNvPr id="46" name="textbox 46"/>
          <p:cNvSpPr/>
          <p:nvPr/>
        </p:nvSpPr>
        <p:spPr>
          <a:xfrm>
            <a:off x="-1316310" y="2011069"/>
            <a:ext cx="2068195" cy="5334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1000"/>
              </a:lnSpc>
            </a:pPr>
            <a:r>
              <a:rPr sz="3800" kern="0" spc="140" dirty="0">
                <a:solidFill>
                  <a:srgbClr val="7F7F7F">
                    <a:alpha val="100000"/>
                  </a:srgb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</a:t>
            </a: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01</a:t>
            </a:r>
            <a:endParaRPr sz="2800" b="1" i="1" kern="0" spc="-2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Broadway" panose="04040905080B02020502"/>
              <a:cs typeface="Bookman Old Style" panose="02050604050505020204" charset="0"/>
            </a:endParaRPr>
          </a:p>
        </p:txBody>
      </p:sp>
      <p:sp>
        <p:nvSpPr>
          <p:cNvPr id="48" name="textbox 48"/>
          <p:cNvSpPr/>
          <p:nvPr/>
        </p:nvSpPr>
        <p:spPr>
          <a:xfrm>
            <a:off x="3545840" y="5293995"/>
            <a:ext cx="632460" cy="5213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3000"/>
              </a:lnSpc>
            </a:pP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07</a:t>
            </a:r>
            <a:r>
              <a:rPr sz="4100" kern="0" spc="-10" dirty="0">
                <a:solidFill>
                  <a:srgbClr val="912020">
                    <a:alpha val="100000"/>
                  </a:srgbClr>
                </a:solidFill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 </a:t>
            </a:r>
            <a:r>
              <a:rPr sz="4100" kern="0" spc="-10" dirty="0">
                <a:solidFill>
                  <a:srgbClr val="912020">
                    <a:alpha val="100000"/>
                  </a:srgbClr>
                </a:solidFill>
                <a:latin typeface="Broadway" panose="04040905080B02020502"/>
                <a:ea typeface="Broadway" panose="04040905080B02020502"/>
                <a:cs typeface="Broadway" panose="04040905080B02020502"/>
              </a:rPr>
              <a:t> </a:t>
            </a:r>
            <a:endParaRPr sz="4100" dirty="0">
              <a:latin typeface="Broadway" panose="04040905080B02020502"/>
              <a:ea typeface="Broadway" panose="04040905080B02020502"/>
              <a:cs typeface="Broadway" panose="04040905080B02020502"/>
            </a:endParaRPr>
          </a:p>
        </p:txBody>
      </p:sp>
      <p:sp>
        <p:nvSpPr>
          <p:cNvPr id="52" name="textbox 52"/>
          <p:cNvSpPr/>
          <p:nvPr/>
        </p:nvSpPr>
        <p:spPr>
          <a:xfrm>
            <a:off x="925195" y="2056130"/>
            <a:ext cx="2482215" cy="8559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1400" b="1" kern="0" spc="70" dirty="0">
                <a:solidFill>
                  <a:schemeClr val="accent1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走进广太</a:t>
            </a:r>
            <a:endParaRPr lang="zh-CN" altLang="en-US" sz="14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3495" indent="0" algn="l" rtl="0" eaLnBrk="0" fontAlgn="auto">
              <a:lnSpc>
                <a:spcPct val="150000"/>
              </a:lnSpc>
            </a:pPr>
            <a:r>
              <a:rPr sz="1200" kern="0" spc="9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1.1</a:t>
            </a:r>
            <a:r>
              <a:rPr sz="1200" kern="0" spc="2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altLang="en-US" sz="1200" kern="0" spc="9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sz="1200" kern="0" spc="9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概况</a:t>
            </a:r>
            <a:r>
              <a:rPr sz="1200" kern="0" spc="1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</a:t>
            </a:r>
            <a:r>
              <a:rPr sz="1200" kern="0" spc="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sz="1200" kern="0" spc="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3495" indent="0" algn="l" rtl="0" eaLnBrk="0" fontAlgn="auto">
              <a:lnSpc>
                <a:spcPct val="150000"/>
              </a:lnSpc>
            </a:pPr>
            <a:r>
              <a:rPr sz="1200" kern="0" spc="9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1.2</a:t>
            </a:r>
            <a:r>
              <a:rPr sz="1200" kern="0" spc="2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200" kern="0" spc="9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城镇印象</a:t>
            </a:r>
            <a:endParaRPr sz="1200" kern="0" spc="9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textbox 54"/>
          <p:cNvSpPr/>
          <p:nvPr>
            <p:custDataLst>
              <p:tags r:id="rId3"/>
            </p:custDataLst>
          </p:nvPr>
        </p:nvSpPr>
        <p:spPr>
          <a:xfrm>
            <a:off x="925195" y="3232150"/>
            <a:ext cx="2179955" cy="932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solidFill>
                <a:schemeClr val="accent1">
                  <a:lumMod val="75000"/>
                </a:scheme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240" algn="l" rtl="0" eaLnBrk="0">
              <a:lnSpc>
                <a:spcPct val="90000"/>
              </a:lnSpc>
            </a:pPr>
            <a:r>
              <a:rPr sz="1400" b="1" kern="0" spc="90" dirty="0">
                <a:solidFill>
                  <a:schemeClr val="accent1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目标定位与空间策略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rtl="0" eaLnBrk="0" fontAlgn="auto">
              <a:lnSpc>
                <a:spcPct val="150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2.1</a:t>
            </a:r>
            <a:r>
              <a:rPr sz="1200" kern="0" spc="9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目标愿景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2.2</a:t>
            </a: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城镇性质与城镇规模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2.3</a:t>
            </a: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  </a:t>
            </a:r>
            <a:r>
              <a:rPr lang="zh-CN" alt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国土空间开发保护策略</a:t>
            </a: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58" name="textbox 58"/>
          <p:cNvSpPr/>
          <p:nvPr>
            <p:custDataLst>
              <p:tags r:id="rId4"/>
            </p:custDataLst>
          </p:nvPr>
        </p:nvSpPr>
        <p:spPr>
          <a:xfrm>
            <a:off x="3160395" y="3815715"/>
            <a:ext cx="834390" cy="4883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2000"/>
              </a:lnSpc>
            </a:pP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06</a:t>
            </a:r>
            <a:endParaRPr sz="2800" b="1" i="1" kern="0" spc="-2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charset="0"/>
              <a:ea typeface="Broadway" panose="04040905080B02020502"/>
              <a:cs typeface="Bookman Old Style" panose="02050604050505020204" charset="0"/>
            </a:endParaRPr>
          </a:p>
        </p:txBody>
      </p:sp>
      <p:sp>
        <p:nvSpPr>
          <p:cNvPr id="2" name="textbox 54"/>
          <p:cNvSpPr/>
          <p:nvPr>
            <p:custDataLst>
              <p:tags r:id="rId5"/>
            </p:custDataLst>
          </p:nvPr>
        </p:nvSpPr>
        <p:spPr>
          <a:xfrm>
            <a:off x="925195" y="4725035"/>
            <a:ext cx="2416175" cy="932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240" algn="l" rtl="0" eaLnBrk="0">
              <a:lnSpc>
                <a:spcPct val="90000"/>
              </a:lnSpc>
            </a:pPr>
            <a:r>
              <a:rPr lang="zh-CN" sz="1400" b="1" kern="0" spc="90" dirty="0">
                <a:solidFill>
                  <a:schemeClr val="accent1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国土空间开发保护格局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rtl="0" eaLnBrk="0" fontAlgn="auto">
              <a:lnSpc>
                <a:spcPct val="150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</a:pP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.1</a:t>
            </a:r>
            <a:r>
              <a:rPr sz="1200" kern="0" spc="9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严格落实三条控制线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.2</a:t>
            </a: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构建国土空间开发保护格局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3.3 </a:t>
            </a: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 </a:t>
            </a:r>
            <a:r>
              <a:rPr lang="zh-CN" alt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分类推进乡村振兴</a:t>
            </a: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3" name="textbox 54"/>
          <p:cNvSpPr/>
          <p:nvPr>
            <p:custDataLst>
              <p:tags r:id="rId6"/>
            </p:custDataLst>
          </p:nvPr>
        </p:nvSpPr>
        <p:spPr>
          <a:xfrm>
            <a:off x="914400" y="6217920"/>
            <a:ext cx="2573020" cy="23183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240" algn="l" rtl="0" eaLnBrk="0">
              <a:lnSpc>
                <a:spcPct val="90000"/>
              </a:lnSpc>
            </a:pP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加强自然资源保护利用</a:t>
            </a:r>
            <a:endParaRPr lang="zh-CN" altLang="en-US" sz="14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rtl="0" eaLnBrk="0" fontAlgn="auto">
              <a:lnSpc>
                <a:spcPct val="150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lang="en-US" altLang="zh-CN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4.1  </a:t>
            </a:r>
            <a:r>
              <a:rPr lang="zh-CN" alt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山水林田湖草系统保护</a:t>
            </a: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lang="en-US" altLang="zh-CN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4.2  </a:t>
            </a:r>
            <a:r>
              <a:rPr lang="zh-CN" alt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提升耕地质量水平与生态功能</a:t>
            </a: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lang="en-US" altLang="zh-CN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4.3  </a:t>
            </a:r>
            <a:r>
              <a:rPr lang="zh-CN" alt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水资源保护与利用</a:t>
            </a: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r>
              <a:rPr lang="en-US" altLang="zh-CN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4.4  </a:t>
            </a:r>
            <a:r>
              <a:rPr lang="zh-CN" alt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林地资源保护与利用</a:t>
            </a: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  <a:spcBef>
                <a:spcPts val="5"/>
              </a:spcBef>
              <a:buClrTx/>
              <a:buSzTx/>
              <a:buFontTx/>
            </a:pPr>
            <a:endParaRPr lang="zh-CN" altLang="en-US"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4" name="textbox 40"/>
          <p:cNvSpPr/>
          <p:nvPr/>
        </p:nvSpPr>
        <p:spPr>
          <a:xfrm>
            <a:off x="4236720" y="5412105"/>
            <a:ext cx="1870710" cy="8553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solidFill>
                <a:schemeClr val="accent1">
                  <a:lumMod val="75000"/>
                </a:scheme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lang="zh-CN" sz="1400" b="1" kern="0" spc="0" dirty="0">
                <a:solidFill>
                  <a:schemeClr val="accent1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规划传导与实施保障</a:t>
            </a:r>
            <a:endParaRPr lang="zh-CN" sz="1400" b="1" kern="0" spc="0" dirty="0">
              <a:solidFill>
                <a:schemeClr val="accent1">
                  <a:lumMod val="7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7000"/>
              </a:lnSpc>
            </a:pPr>
            <a:endParaRPr sz="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algn="l" rtl="0" eaLnBrk="0">
              <a:lnSpc>
                <a:spcPct val="91000"/>
              </a:lnSpc>
              <a:spcBef>
                <a:spcPts val="770"/>
              </a:spcBef>
            </a:pPr>
            <a:r>
              <a:rPr lang="en-US" sz="1200" kern="0" spc="10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r>
              <a:rPr sz="1200" kern="0" spc="10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.1</a:t>
            </a:r>
            <a:r>
              <a:rPr sz="1200" kern="0" spc="2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zh-CN" sz="1200" kern="0" spc="10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规划传导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algn="l" rtl="0" eaLnBrk="0">
              <a:lnSpc>
                <a:spcPct val="90000"/>
              </a:lnSpc>
              <a:spcBef>
                <a:spcPts val="790"/>
              </a:spcBef>
            </a:pPr>
            <a:r>
              <a:rPr lang="en-US" sz="1200" kern="0" spc="11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r>
              <a:rPr sz="1200" kern="0" spc="11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.2</a:t>
            </a:r>
            <a:r>
              <a:rPr lang="en-US" sz="1200" kern="0" spc="11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zh-CN" sz="1200" kern="0" spc="10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实施保障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9685" algn="l" rtl="0" eaLnBrk="0">
              <a:lnSpc>
                <a:spcPct val="91000"/>
              </a:lnSpc>
              <a:spcBef>
                <a:spcPts val="0"/>
              </a:spcBef>
            </a:pPr>
            <a:endParaRPr lang="zh-CN" sz="1200" kern="0" spc="100" dirty="0">
              <a:solidFill>
                <a:srgbClr val="3B3838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" name="textbox 54"/>
          <p:cNvSpPr/>
          <p:nvPr>
            <p:custDataLst>
              <p:tags r:id="rId7"/>
            </p:custDataLst>
          </p:nvPr>
        </p:nvSpPr>
        <p:spPr>
          <a:xfrm>
            <a:off x="4178300" y="2056130"/>
            <a:ext cx="2487295" cy="15976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8740" algn="l" rtl="0" eaLnBrk="0">
              <a:lnSpc>
                <a:spcPct val="90000"/>
              </a:lnSpc>
              <a:spcBef>
                <a:spcPts val="5"/>
              </a:spcBef>
            </a:pPr>
            <a:r>
              <a:rPr sz="1400" b="1" kern="0" spc="90" dirty="0">
                <a:solidFill>
                  <a:schemeClr val="accent1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城乡统筹发展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defTabSz="914400" rtl="0" eaLnBrk="0">
              <a:lnSpc>
                <a:spcPct val="150000"/>
              </a:lnSpc>
              <a:spcBef>
                <a:spcPts val="5"/>
              </a:spcBef>
              <a:buClrTx/>
              <a:buSzTx/>
              <a:buFontTx/>
              <a:buNone/>
            </a:pPr>
            <a:r>
              <a:rPr lang="en-US" sz="1400" kern="0" spc="70" dirty="0">
                <a:solidFill>
                  <a:srgbClr val="3B3838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 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 5.1  镇村体系规划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defTabSz="914400" rtl="0" eaLnBrk="0">
              <a:lnSpc>
                <a:spcPct val="150000"/>
              </a:lnSpc>
              <a:spcBef>
                <a:spcPts val="5"/>
              </a:spcBef>
              <a:buClrTx/>
              <a:buSzTx/>
              <a:buFontTx/>
              <a:buNone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  5.2  优化便捷交通网络体系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defTabSz="914400" rtl="0" eaLnBrk="0">
              <a:lnSpc>
                <a:spcPct val="150000"/>
              </a:lnSpc>
              <a:spcBef>
                <a:spcPts val="5"/>
              </a:spcBef>
              <a:buClrTx/>
              <a:buSzTx/>
              <a:buFontTx/>
              <a:buNone/>
            </a:pP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  5.3  建设高品质公共服务体系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defTabSz="914400" rtl="0" eaLnBrk="0">
              <a:lnSpc>
                <a:spcPct val="150000"/>
              </a:lnSpc>
              <a:spcBef>
                <a:spcPts val="5"/>
              </a:spcBef>
              <a:buClrTx/>
              <a:buSzTx/>
              <a:buFontTx/>
              <a:buNone/>
            </a:pP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  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5.</a:t>
            </a:r>
            <a:r>
              <a:rPr lang="en-US"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4</a:t>
            </a:r>
            <a:r>
              <a:rPr sz="1200" kern="0" spc="70" dirty="0">
                <a:solidFill>
                  <a:srgbClr val="3B38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+mn-ea"/>
              </a:rPr>
              <a:t>  历史文化保护</a:t>
            </a:r>
            <a:endParaRPr sz="1200" kern="0" spc="70" dirty="0">
              <a:solidFill>
                <a:srgbClr val="3B3838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+mn-ea"/>
            </a:endParaRPr>
          </a:p>
        </p:txBody>
      </p:sp>
      <p:sp>
        <p:nvSpPr>
          <p:cNvPr id="9" name="textbox 42"/>
          <p:cNvSpPr/>
          <p:nvPr>
            <p:custDataLst>
              <p:tags r:id="rId8"/>
            </p:custDataLst>
          </p:nvPr>
        </p:nvSpPr>
        <p:spPr>
          <a:xfrm>
            <a:off x="-430530" y="4725035"/>
            <a:ext cx="1182370" cy="6489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2000"/>
              </a:lnSpc>
              <a:spcBef>
                <a:spcPts val="110"/>
              </a:spcBef>
            </a:pP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03</a:t>
            </a:r>
            <a:endParaRPr lang="en-US" sz="2800" b="1" i="1" kern="0" spc="-2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charset="0"/>
              <a:ea typeface="Broadway" panose="04040905080B02020502"/>
              <a:cs typeface="Bookman Old Style" panose="02050604050505020204" charset="0"/>
            </a:endParaRPr>
          </a:p>
        </p:txBody>
      </p:sp>
      <p:sp>
        <p:nvSpPr>
          <p:cNvPr id="10" name="textbox 42"/>
          <p:cNvSpPr/>
          <p:nvPr>
            <p:custDataLst>
              <p:tags r:id="rId9"/>
            </p:custDataLst>
          </p:nvPr>
        </p:nvSpPr>
        <p:spPr>
          <a:xfrm>
            <a:off x="-430530" y="6228080"/>
            <a:ext cx="1182370" cy="6489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2000"/>
              </a:lnSpc>
              <a:spcBef>
                <a:spcPts val="110"/>
              </a:spcBef>
            </a:pP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04</a:t>
            </a:r>
            <a:endParaRPr lang="en-US" sz="2800" b="1" i="1" kern="0" spc="-2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charset="0"/>
              <a:ea typeface="Broadway" panose="04040905080B02020502"/>
              <a:cs typeface="Bookman Old Style" panose="02050604050505020204" charset="0"/>
            </a:endParaRPr>
          </a:p>
        </p:txBody>
      </p:sp>
      <p:sp>
        <p:nvSpPr>
          <p:cNvPr id="11" name="textbox 42"/>
          <p:cNvSpPr/>
          <p:nvPr>
            <p:custDataLst>
              <p:tags r:id="rId10"/>
            </p:custDataLst>
          </p:nvPr>
        </p:nvSpPr>
        <p:spPr>
          <a:xfrm>
            <a:off x="2787650" y="2070100"/>
            <a:ext cx="1182370" cy="6489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2000"/>
              </a:lnSpc>
              <a:spcBef>
                <a:spcPts val="110"/>
              </a:spcBef>
            </a:pPr>
            <a:r>
              <a:rPr sz="2800" b="1" i="1" kern="0" spc="-2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charset="0"/>
                <a:ea typeface="Broadway" panose="04040905080B02020502"/>
                <a:cs typeface="Bookman Old Style" panose="02050604050505020204" charset="0"/>
              </a:rPr>
              <a:t>05</a:t>
            </a:r>
            <a:endParaRPr lang="en-US" sz="2800" b="1" i="1" kern="0" spc="-2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charset="0"/>
              <a:ea typeface="Broadway" panose="04040905080B02020502"/>
              <a:cs typeface="Bookman Old Style" panose="02050604050505020204" charset="0"/>
            </a:endParaRPr>
          </a:p>
        </p:txBody>
      </p:sp>
      <p:sp>
        <p:nvSpPr>
          <p:cNvPr id="12" name="textbox 26"/>
          <p:cNvSpPr/>
          <p:nvPr/>
        </p:nvSpPr>
        <p:spPr>
          <a:xfrm>
            <a:off x="2239010" y="933450"/>
            <a:ext cx="3905250" cy="4318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lang="zh-CN" sz="2800" b="1" kern="0" spc="20" dirty="0">
                <a:solidFill>
                  <a:schemeClr val="accent1">
                    <a:lumMod val="75000"/>
                    <a:alpha val="10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目录</a:t>
            </a:r>
            <a:r>
              <a:rPr sz="2800" b="1" kern="0" spc="20" dirty="0">
                <a:solidFill>
                  <a:schemeClr val="accent1">
                    <a:lumMod val="75000"/>
                    <a:alpha val="10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</a:t>
            </a:r>
            <a:r>
              <a:rPr lang="en-US" sz="2800" b="1" kern="0" spc="20" dirty="0">
                <a:solidFill>
                  <a:schemeClr val="accent1">
                    <a:lumMod val="75000"/>
                    <a:alpha val="10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en-US" sz="2800" b="1" kern="0" spc="0" baseline="-4000" dirty="0">
                <a:solidFill>
                  <a:schemeClr val="accent1">
                    <a:lumMod val="75000"/>
                    <a:alpha val="10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CONTENTS</a:t>
            </a:r>
            <a:endParaRPr lang="en-US" sz="2800" b="1" kern="0" spc="0" baseline="-4000" dirty="0">
              <a:solidFill>
                <a:schemeClr val="accent1">
                  <a:lumMod val="75000"/>
                  <a:alpha val="10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textbox 120"/>
          <p:cNvSpPr/>
          <p:nvPr/>
        </p:nvSpPr>
        <p:spPr>
          <a:xfrm>
            <a:off x="348615" y="9906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61290" y="-141605"/>
            <a:ext cx="7230110" cy="6238875"/>
          </a:xfrm>
          <a:prstGeom prst="rect">
            <a:avLst/>
          </a:prstGeom>
          <a:gradFill>
            <a:gsLst>
              <a:gs pos="50000">
                <a:srgbClr val="EDD044">
                  <a:alpha val="71000"/>
                </a:srgbClr>
              </a:gs>
              <a:gs pos="0">
                <a:srgbClr val="FCDB42"/>
              </a:gs>
              <a:gs pos="100000">
                <a:srgbClr val="FAF0E6"/>
              </a:gs>
            </a:gsLst>
            <a:path path="rect">
              <a:fillToRect r="100000" b="100000"/>
            </a:path>
            <a:tileRect l="-100000" t="-100000"/>
          </a:gradFill>
          <a:ln w="0"/>
          <a:effectLst>
            <a:reflection stA="45000" endPos="65000" dist="50800" dir="5400000" sy="-100000" algn="bl" rotWithShape="0"/>
            <a:softEdge rad="2032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4" name="textbox 984"/>
          <p:cNvSpPr/>
          <p:nvPr/>
        </p:nvSpPr>
        <p:spPr>
          <a:xfrm>
            <a:off x="1634417" y="1767306"/>
            <a:ext cx="4385945" cy="14033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07060" algn="l" rtl="0" eaLnBrk="0">
              <a:lnSpc>
                <a:spcPct val="87000"/>
              </a:lnSpc>
            </a:pPr>
            <a:r>
              <a:rPr lang="zh-CN" sz="4800" kern="0" spc="-50" dirty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sz="4800" kern="0" spc="-50" dirty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2035，</a:t>
            </a:r>
            <a:endParaRPr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8000"/>
              </a:lnSpc>
              <a:spcBef>
                <a:spcPts val="745"/>
              </a:spcBef>
            </a:pPr>
            <a:r>
              <a:rPr sz="4800" kern="0" spc="-210" dirty="0">
                <a:solidFill>
                  <a:schemeClr val="bg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需要您的参与！</a:t>
            </a:r>
            <a:endParaRPr sz="4800" kern="0" spc="-210" dirty="0">
              <a:solidFill>
                <a:schemeClr val="bg1">
                  <a:alpha val="1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矩形: 圆角 2"/>
          <p:cNvSpPr/>
          <p:nvPr>
            <p:custDataLst>
              <p:tags r:id="rId1"/>
            </p:custDataLst>
          </p:nvPr>
        </p:nvSpPr>
        <p:spPr>
          <a:xfrm>
            <a:off x="120015" y="4213860"/>
            <a:ext cx="3239770" cy="298831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260" tIns="26130" rIns="52260" bIns="26130" rtlCol="0" anchor="ctr"/>
          <a:lstStyle/>
          <a:p>
            <a:endParaRPr lang="zh-CN" altLang="en-US" sz="915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88290" y="4996815"/>
            <a:ext cx="3053715" cy="13912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公示方式：</a:t>
            </a:r>
            <a:r>
              <a:rPr 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网上公示</a:t>
            </a:r>
            <a:endParaRPr 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公示地点：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揭阳市普宁市广太镇人民政府信息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公开平台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0" name="圆角矩形 59"/>
          <p:cNvSpPr/>
          <p:nvPr>
            <p:custDataLst>
              <p:tags r:id="rId3"/>
            </p:custDataLst>
          </p:nvPr>
        </p:nvSpPr>
        <p:spPr>
          <a:xfrm>
            <a:off x="288254" y="3874412"/>
            <a:ext cx="504057" cy="49397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525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525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90271" y="4492991"/>
            <a:ext cx="2852963" cy="2814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</a:rPr>
              <a:t>公示方式和地点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3" name="矩形: 圆角 2"/>
          <p:cNvSpPr/>
          <p:nvPr>
            <p:custDataLst>
              <p:tags r:id="rId5"/>
            </p:custDataLst>
          </p:nvPr>
        </p:nvSpPr>
        <p:spPr>
          <a:xfrm>
            <a:off x="3497992" y="4213945"/>
            <a:ext cx="3240079" cy="298800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260" tIns="26130" rIns="52260" bIns="26130" rtlCol="0" anchor="ctr"/>
          <a:lstStyle/>
          <a:p>
            <a:endParaRPr lang="zh-CN" altLang="en-US" sz="915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3578860" y="4999990"/>
            <a:ext cx="3159125" cy="21488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书面意见：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可通过邮寄或发送电子邮件提交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电子邮箱：</a:t>
            </a:r>
            <a:endParaRPr lang="zh-CN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邮寄地址：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普宁市广太镇人民政府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反馈意见有效时间：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公示期内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（请在邮件标题或信封上标注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镇国土空间总体规划意见建议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'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字样，并留下真实姓名、联系电话、联系方式，以便反馈意见采纳情况。）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圆角矩形 39"/>
          <p:cNvSpPr/>
          <p:nvPr>
            <p:custDataLst>
              <p:tags r:id="rId7"/>
            </p:custDataLst>
          </p:nvPr>
        </p:nvSpPr>
        <p:spPr>
          <a:xfrm>
            <a:off x="3666145" y="3874412"/>
            <a:ext cx="504057" cy="49397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525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525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3669774" y="4492991"/>
            <a:ext cx="2852963" cy="2814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</a:rPr>
              <a:t>公众意见反馈的途径</a:t>
            </a:r>
            <a:endParaRPr lang="zh-CN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cxnSp>
        <p:nvCxnSpPr>
          <p:cNvPr id="80" name="直接连接符 79"/>
          <p:cNvCxnSpPr/>
          <p:nvPr>
            <p:custDataLst>
              <p:tags r:id="rId9"/>
            </p:custDataLst>
          </p:nvPr>
        </p:nvCxnSpPr>
        <p:spPr>
          <a:xfrm flipV="1">
            <a:off x="259624" y="4871236"/>
            <a:ext cx="2961033" cy="0"/>
          </a:xfrm>
          <a:prstGeom prst="line">
            <a:avLst/>
          </a:prstGeom>
          <a:ln w="31750" cap="sq" cmpd="dbl">
            <a:solidFill>
              <a:schemeClr val="bg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>
            <p:custDataLst>
              <p:tags r:id="rId10"/>
            </p:custDataLst>
          </p:nvPr>
        </p:nvCxnSpPr>
        <p:spPr>
          <a:xfrm flipV="1">
            <a:off x="3637918" y="4874865"/>
            <a:ext cx="2960630" cy="0"/>
          </a:xfrm>
          <a:prstGeom prst="line">
            <a:avLst/>
          </a:prstGeom>
          <a:ln w="31750" cap="sq" cmpd="dbl">
            <a:solidFill>
              <a:schemeClr val="bg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2507301058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25110"/>
            <a:ext cx="6858000" cy="45808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9440" y="2361565"/>
            <a:ext cx="3429000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rgbClr val="8D1616">
                    <a:alpha val="10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走进</a:t>
            </a:r>
            <a:r>
              <a:rPr lang="zh-CN" altLang="en-US" sz="2800" b="1" kern="0" spc="-60" dirty="0">
                <a:solidFill>
                  <a:srgbClr val="8D1616">
                    <a:alpha val="100000"/>
                  </a:srgb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广太</a:t>
            </a:r>
            <a:endParaRPr lang="zh-CN" altLang="en-US" sz="2800" b="1" kern="0" spc="-60" dirty="0">
              <a:solidFill>
                <a:srgbClr val="8D1616">
                  <a:alpha val="100000"/>
                </a:srgb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041775" cy="1614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广太</a:t>
            </a:r>
            <a:r>
              <a:rPr lang="zh-CN" altLang="en-US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概况</a:t>
            </a:r>
            <a:endParaRPr sz="22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1.2  </a:t>
            </a:r>
            <a:r>
              <a:rPr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城镇</a:t>
            </a:r>
            <a:r>
              <a:rPr lang="zh-CN" sz="22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印象</a:t>
            </a:r>
            <a:endParaRPr lang="zh-CN" sz="22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2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D16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01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rgbClr val="8D16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5325110"/>
            <a:ext cx="6857365" cy="458089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215265" y="5857240"/>
            <a:ext cx="6417310" cy="3345815"/>
          </a:xfrm>
          <a:prstGeom prst="rect">
            <a:avLst/>
          </a:prstGeom>
          <a:pattFill prst="pct5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8D161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6" name="textbox 96"/>
          <p:cNvSpPr/>
          <p:nvPr/>
        </p:nvSpPr>
        <p:spPr>
          <a:xfrm>
            <a:off x="459105" y="6003290"/>
            <a:ext cx="5912485" cy="3200400"/>
          </a:xfrm>
          <a:prstGeom prst="rect">
            <a:avLst/>
          </a:prstGeom>
          <a:pattFill prst="pct5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750" algn="l" rtl="0" eaLnBrk="0">
              <a:lnSpc>
                <a:spcPct val="87000"/>
              </a:lnSpc>
              <a:tabLst>
                <a:tab pos="215900" algn="l"/>
              </a:tabLst>
            </a:pPr>
            <a:r>
              <a:rPr sz="1800" kern="0" spc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规划范围: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9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9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9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9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4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750" algn="l" rtl="0" eaLnBrk="0">
              <a:lnSpc>
                <a:spcPct val="86000"/>
              </a:lnSpc>
              <a:spcBef>
                <a:spcPts val="5"/>
              </a:spcBef>
              <a:tabLst>
                <a:tab pos="215900" algn="l"/>
              </a:tabLst>
            </a:pPr>
            <a:r>
              <a:rPr sz="1800" kern="0" spc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endParaRPr sz="1800" kern="0" spc="0" dirty="0">
              <a:solidFill>
                <a:srgbClr val="91202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1750" algn="l" rtl="0" eaLnBrk="0">
              <a:lnSpc>
                <a:spcPct val="86000"/>
              </a:lnSpc>
              <a:spcBef>
                <a:spcPts val="5"/>
              </a:spcBef>
              <a:tabLst>
                <a:tab pos="215900" algn="l"/>
              </a:tabLst>
            </a:pPr>
            <a:endParaRPr sz="1800" b="1" kern="0" spc="0" dirty="0">
              <a:solidFill>
                <a:srgbClr val="91202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1750" algn="l" rtl="0" eaLnBrk="0">
              <a:lnSpc>
                <a:spcPct val="86000"/>
              </a:lnSpc>
              <a:spcBef>
                <a:spcPts val="5"/>
              </a:spcBef>
              <a:tabLst>
                <a:tab pos="215900" algn="l"/>
              </a:tabLst>
            </a:pPr>
            <a:endParaRPr sz="1800" b="1" kern="0" spc="0" dirty="0">
              <a:solidFill>
                <a:srgbClr val="91202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1750" algn="l" rtl="0" eaLnBrk="0">
              <a:lnSpc>
                <a:spcPct val="86000"/>
              </a:lnSpc>
              <a:spcBef>
                <a:spcPts val="5"/>
              </a:spcBef>
              <a:tabLst>
                <a:tab pos="215900" algn="l"/>
              </a:tabLst>
            </a:pPr>
            <a:endParaRPr sz="1800" b="1" kern="0" spc="0" dirty="0">
              <a:solidFill>
                <a:srgbClr val="91202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1750" algn="l" rtl="0" eaLnBrk="0">
              <a:lnSpc>
                <a:spcPct val="86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规划期限:</a:t>
            </a:r>
            <a:endParaRPr sz="1800" b="1" kern="0" spc="30" dirty="0">
              <a:solidFill>
                <a:srgbClr val="91202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defTabSz="914400" rtl="0" eaLnBrk="0">
              <a:lnSpc>
                <a:spcPct val="100000"/>
              </a:lnSpc>
              <a:spcBef>
                <a:spcPts val="675"/>
              </a:spcBef>
              <a:buClrTx/>
              <a:buSzTx/>
              <a:buFontTx/>
            </a:pPr>
            <a:r>
              <a:rPr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规划期限</a:t>
            </a:r>
            <a:r>
              <a:rPr 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2021-2035年</a:t>
            </a:r>
            <a:r>
              <a:rPr lang="zh-CN"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近期</a:t>
            </a:r>
            <a:r>
              <a:rPr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至</a:t>
            </a:r>
            <a:r>
              <a:rPr 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2025年</a:t>
            </a:r>
            <a:r>
              <a:rPr lang="zh-CN"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远期</a:t>
            </a:r>
            <a:r>
              <a:rPr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至</a:t>
            </a:r>
            <a:r>
              <a:rPr 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2035年</a:t>
            </a:r>
            <a:r>
              <a:rPr lang="zh-CN" altLang="en-US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300" b="1" kern="0" spc="7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1750" algn="l" rtl="0" eaLnBrk="0">
              <a:lnSpc>
                <a:spcPct val="86000"/>
              </a:lnSpc>
              <a:spcBef>
                <a:spcPts val="5"/>
              </a:spcBef>
              <a:tabLst>
                <a:tab pos="215900" algn="l"/>
              </a:tabLst>
            </a:pPr>
            <a:endParaRPr sz="1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96"/>
          <p:cNvSpPr/>
          <p:nvPr/>
        </p:nvSpPr>
        <p:spPr>
          <a:xfrm>
            <a:off x="415925" y="1393825"/>
            <a:ext cx="3041650" cy="9861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750" indent="0" algn="l" rtl="0" eaLnBrk="0" fontAlgn="auto">
              <a:lnSpc>
                <a:spcPct val="150000"/>
              </a:lnSpc>
              <a:tabLst>
                <a:tab pos="215900" algn="l"/>
              </a:tabLst>
            </a:pPr>
            <a:r>
              <a:rPr sz="1800" kern="0" spc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en-US" sz="1800" kern="0" spc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地理区位: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indent="0" algn="l" rtl="0" eaLnBrk="0" fontAlgn="auto">
              <a:lnSpc>
                <a:spcPct val="150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en-US" altLang="zh-CN" sz="16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广太</a:t>
            </a:r>
            <a:r>
              <a:rPr lang="zh-CN" altLang="en-US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镇，隶属于广东省揭阳市普宁市，位于普宁市东北部，东与榕城区仙桥街道、潮阳区金灶镇毗邻。辖</a:t>
            </a:r>
            <a:r>
              <a:rPr lang="en-US" altLang="zh-CN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21</a:t>
            </a:r>
            <a:r>
              <a:rPr lang="zh-CN" altLang="en-US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个村委会和</a:t>
            </a:r>
            <a:r>
              <a:rPr lang="en-US" altLang="zh-CN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个社区居委会。</a:t>
            </a:r>
            <a:endParaRPr lang="zh-CN" altLang="en-US" sz="1300" b="1" kern="0" spc="7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kern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	</a:t>
            </a:r>
            <a:endParaRPr sz="1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5935" y="1630680"/>
            <a:ext cx="102235" cy="102235"/>
          </a:xfrm>
          <a:prstGeom prst="rect">
            <a:avLst/>
          </a:prstGeom>
          <a:noFill/>
          <a:ln w="31750">
            <a:solidFill>
              <a:srgbClr val="9120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38100" dir="5400000" sx="175000" sy="175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95935" y="6091555"/>
            <a:ext cx="102235" cy="102235"/>
          </a:xfrm>
          <a:prstGeom prst="rect">
            <a:avLst/>
          </a:prstGeom>
          <a:noFill/>
          <a:ln w="31750">
            <a:solidFill>
              <a:srgbClr val="9120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38100" dir="5400000" sx="175000" sy="175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1170" y="8544560"/>
            <a:ext cx="102235" cy="102235"/>
          </a:xfrm>
          <a:prstGeom prst="rect">
            <a:avLst/>
          </a:prstGeom>
          <a:noFill/>
          <a:ln w="31750">
            <a:solidFill>
              <a:srgbClr val="9120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38100" dir="5400000" sx="175000" sy="175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91202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概况</a:t>
            </a:r>
            <a:endParaRPr lang="zh-CN" alt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73405" y="6523355"/>
            <a:ext cx="1669415" cy="1669415"/>
          </a:xfrm>
          <a:prstGeom prst="ellipse">
            <a:avLst/>
          </a:prstGeom>
          <a:noFill/>
          <a:ln w="57150">
            <a:solidFill>
              <a:srgbClr val="8D1616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51510" y="6613525"/>
            <a:ext cx="1494790" cy="1494790"/>
          </a:xfrm>
          <a:prstGeom prst="ellipse">
            <a:avLst/>
          </a:prstGeom>
          <a:noFill/>
          <a:ln w="3175">
            <a:solidFill>
              <a:srgbClr val="8D161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593975" y="6574790"/>
            <a:ext cx="1669415" cy="1669415"/>
          </a:xfrm>
          <a:prstGeom prst="ellipse">
            <a:avLst/>
          </a:prstGeom>
          <a:noFill/>
          <a:ln w="57150">
            <a:solidFill>
              <a:srgbClr val="8D1616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672080" y="6664960"/>
            <a:ext cx="1494790" cy="1494790"/>
          </a:xfrm>
          <a:prstGeom prst="ellipse">
            <a:avLst/>
          </a:prstGeom>
          <a:noFill/>
          <a:ln w="3175">
            <a:solidFill>
              <a:srgbClr val="8D161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626610" y="6574790"/>
            <a:ext cx="1669415" cy="1669415"/>
          </a:xfrm>
          <a:prstGeom prst="ellipse">
            <a:avLst/>
          </a:prstGeom>
          <a:noFill/>
          <a:ln w="57150">
            <a:solidFill>
              <a:srgbClr val="8D1616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704715" y="6664960"/>
            <a:ext cx="1494790" cy="1494790"/>
          </a:xfrm>
          <a:prstGeom prst="ellipse">
            <a:avLst/>
          </a:prstGeom>
          <a:noFill/>
          <a:ln w="3175">
            <a:solidFill>
              <a:srgbClr val="8D161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916305" y="6952615"/>
            <a:ext cx="2286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规划范围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38755" y="6946900"/>
            <a:ext cx="2286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现状常住人口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775835" y="6952615"/>
            <a:ext cx="2286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现状建设用地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98170" y="7416800"/>
            <a:ext cx="2286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35.87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平方公里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738755" y="7435215"/>
            <a:ext cx="2286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5.39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万人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11065" y="7435215"/>
            <a:ext cx="17830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4.35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平方公里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4010" y="4026535"/>
            <a:ext cx="61658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1750" indent="0" algn="just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sz="14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1600" b="1" kern="0" spc="7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广太镇区距离普宁市中心城区约27公里，约50分钟车程；临近揭阳市中心城区，距离揭阳市区仅</a:t>
            </a:r>
            <a:r>
              <a:rPr lang="en-US" altLang="zh-CN" sz="1600" b="1" kern="0" spc="7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16.8</a:t>
            </a:r>
            <a:r>
              <a:rPr lang="zh-CN" altLang="en-US" sz="1600" b="1" kern="0" spc="7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公里</a:t>
            </a:r>
            <a:r>
              <a:rPr lang="zh-CN" altLang="en-US" sz="1600" b="1" kern="0" spc="7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，驾车</a:t>
            </a:r>
            <a:r>
              <a:rPr lang="en-US" altLang="zh-CN" sz="1600" b="1" kern="0" spc="7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35</a:t>
            </a:r>
            <a:r>
              <a:rPr lang="zh-CN" altLang="en-US" sz="1600" b="1" kern="0" spc="7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分钟</a:t>
            </a:r>
            <a:r>
              <a:rPr lang="zh-CN" altLang="en-US" sz="1600" b="1" kern="0" spc="7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内可达；</a:t>
            </a:r>
            <a:r>
              <a:rPr lang="en-US" altLang="zh-CN" sz="1600" b="1" kern="0" spc="7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600" b="1" kern="0" spc="7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小时可连接粤港澳大湾区。省道</a:t>
            </a:r>
            <a:r>
              <a:rPr lang="en-US" altLang="zh-CN" sz="1600" b="1" kern="0" spc="7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S236</a:t>
            </a:r>
            <a:r>
              <a:rPr lang="zh-CN" altLang="en-US" sz="1600" b="1" kern="0" spc="7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线贯穿镇境中部，潮惠高速公路穿境而过，并在山后村设立出入口。</a:t>
            </a:r>
            <a:endParaRPr lang="zh-CN" altLang="en-US" sz="1600" b="1" kern="0" spc="7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1170" y="3691890"/>
            <a:ext cx="102235" cy="102235"/>
          </a:xfrm>
          <a:prstGeom prst="rect">
            <a:avLst/>
          </a:prstGeom>
          <a:noFill/>
          <a:ln w="31750">
            <a:solidFill>
              <a:srgbClr val="9120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5400000" sx="175000" sy="175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96"/>
          <p:cNvSpPr/>
          <p:nvPr/>
        </p:nvSpPr>
        <p:spPr>
          <a:xfrm>
            <a:off x="433705" y="3463290"/>
            <a:ext cx="2136775" cy="4864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750" indent="0" algn="l" rtl="0" eaLnBrk="0" fontAlgn="auto">
              <a:lnSpc>
                <a:spcPct val="150000"/>
              </a:lnSpc>
              <a:tabLst>
                <a:tab pos="215900" algn="l"/>
              </a:tabLst>
            </a:pPr>
            <a:r>
              <a:rPr sz="1800" kern="0" spc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en-US" sz="1800" kern="0" spc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交通</a:t>
            </a:r>
            <a:r>
              <a:rPr sz="1800" b="1" kern="0" spc="3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区位: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indent="0" algn="l" rtl="0" eaLnBrk="0" fontAlgn="auto">
              <a:lnSpc>
                <a:spcPct val="150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sz="13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zh-CN" altLang="en-US" sz="1300" b="1" kern="0" spc="7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kern="0" dirty="0">
                <a:solidFill>
                  <a:srgbClr val="91202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	</a:t>
            </a:r>
            <a:endParaRPr sz="1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" name="图片 14" descr="区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2360" y="1823085"/>
            <a:ext cx="2729230" cy="198818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 136"/>
          <p:cNvSpPr/>
          <p:nvPr/>
        </p:nvSpPr>
        <p:spPr>
          <a:xfrm>
            <a:off x="450850" y="1469390"/>
            <a:ext cx="6045835" cy="415925"/>
          </a:xfrm>
          <a:prstGeom prst="rect">
            <a:avLst/>
          </a:prstGeom>
          <a:solidFill>
            <a:schemeClr val="accent6"/>
          </a:solidFill>
          <a:ln w="0" cap="flat">
            <a:noFill/>
            <a:prstDash val="solid"/>
            <a:miter lim="0"/>
          </a:ln>
        </p:spPr>
        <p:txBody>
          <a:bodyPr rtlCol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8D161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91202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50850" y="1355725"/>
            <a:ext cx="288099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苗木种植地</a:t>
            </a:r>
            <a:endParaRPr lang="zh-CN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rect 136"/>
          <p:cNvSpPr/>
          <p:nvPr>
            <p:custDataLst>
              <p:tags r:id="rId1"/>
            </p:custDataLst>
          </p:nvPr>
        </p:nvSpPr>
        <p:spPr>
          <a:xfrm>
            <a:off x="438785" y="4080510"/>
            <a:ext cx="6034405" cy="415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3" name="rect 136"/>
          <p:cNvSpPr/>
          <p:nvPr>
            <p:custDataLst>
              <p:tags r:id="rId2"/>
            </p:custDataLst>
          </p:nvPr>
        </p:nvSpPr>
        <p:spPr>
          <a:xfrm>
            <a:off x="438785" y="6691630"/>
            <a:ext cx="6034405" cy="415925"/>
          </a:xfrm>
          <a:prstGeom prst="rect">
            <a:avLst/>
          </a:prstGeom>
          <a:solidFill>
            <a:srgbClr val="8D161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477520" y="3979545"/>
            <a:ext cx="30575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农文旅资源</a:t>
            </a:r>
            <a:endParaRPr lang="zh-CN" altLang="en-US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7520" y="6595110"/>
            <a:ext cx="30575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sz="20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历史文化丰富</a:t>
            </a:r>
            <a:endParaRPr lang="zh-CN" sz="20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城镇印象</a:t>
            </a:r>
            <a:endParaRPr lang="zh-CN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57200" y="2032000"/>
            <a:ext cx="6038850" cy="1865630"/>
            <a:chOff x="21219" y="3276"/>
            <a:chExt cx="9560" cy="2811"/>
          </a:xfrm>
        </p:grpSpPr>
        <p:pic>
          <p:nvPicPr>
            <p:cNvPr id="8" name="图片 7" descr="640 (1)"/>
            <p:cNvPicPr>
              <a:picLocks noChangeAspect="1"/>
            </p:cNvPicPr>
            <p:nvPr/>
          </p:nvPicPr>
          <p:blipFill>
            <a:blip r:embed="rId3"/>
            <a:srcRect l="3037" t="69333" r="59130" b="6046"/>
            <a:stretch>
              <a:fillRect/>
            </a:stretch>
          </p:blipFill>
          <p:spPr>
            <a:xfrm>
              <a:off x="27617" y="3286"/>
              <a:ext cx="3163" cy="2801"/>
            </a:xfrm>
            <a:prstGeom prst="rect">
              <a:avLst/>
            </a:prstGeom>
          </p:spPr>
        </p:pic>
        <p:pic>
          <p:nvPicPr>
            <p:cNvPr id="12" name="图片 11" descr="640 (1)"/>
            <p:cNvPicPr>
              <a:picLocks noChangeAspect="1"/>
            </p:cNvPicPr>
            <p:nvPr/>
          </p:nvPicPr>
          <p:blipFill>
            <a:blip r:embed="rId3"/>
            <a:srcRect l="53750" t="20841" r="10472" b="52147"/>
            <a:stretch>
              <a:fillRect/>
            </a:stretch>
          </p:blipFill>
          <p:spPr>
            <a:xfrm>
              <a:off x="24753" y="3277"/>
              <a:ext cx="2845" cy="2811"/>
            </a:xfrm>
            <a:prstGeom prst="rect">
              <a:avLst/>
            </a:prstGeom>
          </p:spPr>
        </p:pic>
        <p:pic>
          <p:nvPicPr>
            <p:cNvPr id="14" name="图片 13" descr="640 (1)"/>
            <p:cNvPicPr>
              <a:picLocks noChangeAspect="1"/>
            </p:cNvPicPr>
            <p:nvPr/>
          </p:nvPicPr>
          <p:blipFill>
            <a:blip r:embed="rId3"/>
            <a:srcRect l="2306" t="21251" r="65148" b="59347"/>
            <a:stretch>
              <a:fillRect/>
            </a:stretch>
          </p:blipFill>
          <p:spPr>
            <a:xfrm>
              <a:off x="21219" y="3276"/>
              <a:ext cx="3515" cy="2792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450850" y="2031365"/>
            <a:ext cx="6045200" cy="1868805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38785" y="4655185"/>
            <a:ext cx="6045200" cy="186880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38785" y="7316470"/>
            <a:ext cx="6045200" cy="186880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57200" y="2027555"/>
            <a:ext cx="6045200" cy="1868805"/>
          </a:xfrm>
          <a:prstGeom prst="rect">
            <a:avLst/>
          </a:prstGeom>
          <a:gradFill>
            <a:gsLst>
              <a:gs pos="99000">
                <a:schemeClr val="accent6">
                  <a:lumMod val="60000"/>
                  <a:lumOff val="40000"/>
                  <a:alpha val="70000"/>
                </a:schemeClr>
              </a:gs>
              <a:gs pos="0">
                <a:schemeClr val="accent6">
                  <a:lumMod val="20000"/>
                  <a:lumOff val="8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3" name="图片 32" descr="640 (2)"/>
          <p:cNvPicPr>
            <a:picLocks noChangeAspect="1"/>
          </p:cNvPicPr>
          <p:nvPr/>
        </p:nvPicPr>
        <p:blipFill>
          <a:blip r:embed="rId4"/>
          <a:srcRect b="11104"/>
          <a:stretch>
            <a:fillRect/>
          </a:stretch>
        </p:blipFill>
        <p:spPr>
          <a:xfrm>
            <a:off x="454025" y="4666615"/>
            <a:ext cx="2212340" cy="1839595"/>
          </a:xfrm>
          <a:prstGeom prst="rect">
            <a:avLst/>
          </a:prstGeom>
        </p:spPr>
      </p:pic>
      <p:pic>
        <p:nvPicPr>
          <p:cNvPr id="34" name="图片 33" descr="微信图片_2025-08-18_105509_192"/>
          <p:cNvPicPr>
            <a:picLocks noChangeAspect="1"/>
          </p:cNvPicPr>
          <p:nvPr/>
        </p:nvPicPr>
        <p:blipFill>
          <a:blip r:embed="rId5"/>
          <a:srcRect l="9122" r="12146"/>
          <a:stretch>
            <a:fillRect/>
          </a:stretch>
        </p:blipFill>
        <p:spPr>
          <a:xfrm>
            <a:off x="2677795" y="4637405"/>
            <a:ext cx="2049780" cy="1859280"/>
          </a:xfrm>
          <a:prstGeom prst="rect">
            <a:avLst/>
          </a:prstGeom>
        </p:spPr>
      </p:pic>
      <p:pic>
        <p:nvPicPr>
          <p:cNvPr id="35" name="图片 34" descr="微信图片_2025-08-18_105549_376"/>
          <p:cNvPicPr>
            <a:picLocks noChangeAspect="1"/>
          </p:cNvPicPr>
          <p:nvPr/>
        </p:nvPicPr>
        <p:blipFill>
          <a:blip r:embed="rId6"/>
          <a:srcRect l="9910" r="24738"/>
          <a:stretch>
            <a:fillRect/>
          </a:stretch>
        </p:blipFill>
        <p:spPr>
          <a:xfrm>
            <a:off x="4727575" y="4669790"/>
            <a:ext cx="1736725" cy="181229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 rot="10800000">
            <a:off x="450850" y="4660900"/>
            <a:ext cx="6045200" cy="1862455"/>
          </a:xfrm>
          <a:prstGeom prst="rect">
            <a:avLst/>
          </a:prstGeom>
          <a:gradFill>
            <a:gsLst>
              <a:gs pos="99000">
                <a:schemeClr val="accent1">
                  <a:lumMod val="60000"/>
                  <a:lumOff val="40000"/>
                  <a:alpha val="50000"/>
                </a:schemeClr>
              </a:gs>
              <a:gs pos="59000">
                <a:schemeClr val="accent1">
                  <a:lumMod val="40000"/>
                  <a:lumOff val="60000"/>
                  <a:alpha val="5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7" name="图片 36" descr="微信图片_2025-08-18_105544_7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85" y="7360920"/>
            <a:ext cx="2693670" cy="1805305"/>
          </a:xfrm>
          <a:prstGeom prst="rect">
            <a:avLst/>
          </a:prstGeom>
        </p:spPr>
      </p:pic>
      <p:pic>
        <p:nvPicPr>
          <p:cNvPr id="38" name="图片 37" descr="微信图片_2025-08-18_105540_073"/>
          <p:cNvPicPr>
            <a:picLocks noChangeAspect="1"/>
          </p:cNvPicPr>
          <p:nvPr/>
        </p:nvPicPr>
        <p:blipFill>
          <a:blip r:embed="rId8"/>
          <a:srcRect l="50962" t="3672" b="11942"/>
          <a:stretch>
            <a:fillRect/>
          </a:stretch>
        </p:blipFill>
        <p:spPr>
          <a:xfrm>
            <a:off x="3132455" y="7317105"/>
            <a:ext cx="1470660" cy="1864360"/>
          </a:xfrm>
          <a:prstGeom prst="rect">
            <a:avLst/>
          </a:prstGeom>
        </p:spPr>
      </p:pic>
      <p:pic>
        <p:nvPicPr>
          <p:cNvPr id="39" name="图片 38" descr="微信图片_2025-08-18_110337_5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608830" y="7323455"/>
            <a:ext cx="1849120" cy="1861820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429260" y="7336790"/>
            <a:ext cx="6045200" cy="1831975"/>
          </a:xfrm>
          <a:prstGeom prst="rect">
            <a:avLst/>
          </a:prstGeom>
          <a:gradFill>
            <a:gsLst>
              <a:gs pos="99000">
                <a:schemeClr val="accent2">
                  <a:lumMod val="75000"/>
                  <a:alpha val="50000"/>
                </a:schemeClr>
              </a:gs>
              <a:gs pos="0">
                <a:schemeClr val="accent2">
                  <a:lumMod val="20000"/>
                  <a:lumOff val="8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82295" y="3515995"/>
            <a:ext cx="5920105" cy="391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sz="13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特色鲜明的绿化苗木主导产业，种植经验丰富，形成苗木产销一体化模式</a:t>
            </a:r>
            <a:endParaRPr lang="zh-CN" altLang="en-US" sz="13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095500" y="6090920"/>
            <a:ext cx="4315460" cy="391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sz="13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农业产业发展带动农业观光旅游产业发展</a:t>
            </a:r>
            <a:endParaRPr lang="zh-CN" altLang="en-US" sz="13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496695" y="8799195"/>
            <a:ext cx="4946015" cy="391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sz="1300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郑大进墓、虎头埔新石器时代古窑群遗址等历史文物资源丰富</a:t>
            </a:r>
            <a:endParaRPr lang="zh-CN" sz="1300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296535"/>
            <a:ext cx="6858000" cy="46094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9440" y="2361565"/>
            <a:ext cx="3429000" cy="47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9710" algn="l" rtl="0" eaLnBrk="0">
              <a:lnSpc>
                <a:spcPct val="89000"/>
              </a:lnSpc>
              <a:spcBef>
                <a:spcPts val="720"/>
              </a:spcBef>
            </a:pPr>
            <a:r>
              <a:rPr lang="zh-CN" sz="2800" b="1" kern="0" spc="-60" dirty="0">
                <a:solidFill>
                  <a:schemeClr val="accent5">
                    <a:lumMod val="75000"/>
                    <a:alpha val="10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目标定位与策略</a:t>
            </a:r>
            <a:endParaRPr lang="zh-CN" sz="2800" b="1" kern="0" spc="-60" dirty="0">
              <a:solidFill>
                <a:schemeClr val="accent5">
                  <a:lumMod val="75000"/>
                  <a:alpha val="10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725" y="3101975"/>
            <a:ext cx="4041775" cy="1614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目标愿景</a:t>
            </a:r>
            <a:endParaRPr sz="2200" b="1" kern="0" spc="-40" dirty="0">
              <a:solidFill>
                <a:schemeClr val="accent5">
                  <a:lumMod val="7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2.2  </a:t>
            </a:r>
            <a:r>
              <a:rPr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城镇</a:t>
            </a:r>
            <a:r>
              <a:rPr lang="zh-CN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性质与城镇规模</a:t>
            </a:r>
            <a:endParaRPr lang="zh-CN" sz="2200" b="1" kern="0" spc="-40" dirty="0">
              <a:solidFill>
                <a:schemeClr val="accent5">
                  <a:lumMod val="7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2.3  </a:t>
            </a:r>
            <a:r>
              <a:rPr lang="zh-CN" altLang="en-US" sz="2200" b="1" kern="0" spc="-40" dirty="0">
                <a:solidFill>
                  <a:schemeClr val="accent5">
                    <a:lumMod val="7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国土空间开发保护策略</a:t>
            </a:r>
            <a:endParaRPr lang="zh-CN" altLang="en-US" sz="2200" b="1" kern="0" spc="-40" dirty="0">
              <a:solidFill>
                <a:schemeClr val="accent5">
                  <a:lumMod val="7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47725" y="1403985"/>
            <a:ext cx="9347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i="1" kern="0" spc="-4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charset="0"/>
                <a:ea typeface="微软雅黑" panose="020B0503020204020204" charset="-122"/>
                <a:cs typeface="Bookman Old Style" panose="02050604050505020204" charset="0"/>
                <a:sym typeface="+mn-ea"/>
              </a:rPr>
              <a:t>02</a:t>
            </a:r>
            <a:endParaRPr lang="en-US" altLang="en-US" sz="4400" b="1" i="1" kern="0" spc="-4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charset="0"/>
              <a:ea typeface="微软雅黑" panose="020B0503020204020204" charset="-122"/>
              <a:cs typeface="Bookman Old Style" panose="02050604050505020204" charset="0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5296535"/>
            <a:ext cx="6858000" cy="460946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50730105852"/>
          <p:cNvPicPr>
            <a:picLocks noChangeAspect="1"/>
          </p:cNvPicPr>
          <p:nvPr/>
        </p:nvPicPr>
        <p:blipFill>
          <a:blip r:embed="rId1"/>
          <a:srcRect t="7831" b="8908"/>
          <a:stretch>
            <a:fillRect/>
          </a:stretch>
        </p:blipFill>
        <p:spPr>
          <a:xfrm>
            <a:off x="-635" y="2756535"/>
            <a:ext cx="6858635" cy="343662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42875" y="2787650"/>
            <a:ext cx="6591300" cy="3289300"/>
          </a:xfrm>
          <a:prstGeom prst="rect">
            <a:avLst/>
          </a:prstGeom>
          <a:noFill/>
          <a:ln>
            <a:solidFill>
              <a:srgbClr val="2E75B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4" name="textbox 274"/>
          <p:cNvSpPr/>
          <p:nvPr/>
        </p:nvSpPr>
        <p:spPr>
          <a:xfrm>
            <a:off x="461010" y="6642735"/>
            <a:ext cx="5973445" cy="13385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 cap="flat">
            <a:noFill/>
            <a:prstDash val="solid"/>
            <a:miter lim="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vert="horz" wrap="square" lIns="0" tIns="0" rIns="0" bIns="0"/>
          <a:lstStyle/>
          <a:p>
            <a:pPr algn="l" rtl="0" eaLnBrk="0">
              <a:lnSpc>
                <a:spcPct val="133000"/>
              </a:lnSpc>
            </a:pPr>
            <a:r>
              <a:rPr lang="en-US" altLang="zh-CN" sz="1400" kern="0" spc="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400" kern="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sz="14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</a:t>
            </a:r>
            <a:endParaRPr sz="1400" kern="0" spc="-1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561965" y="6136640"/>
            <a:ext cx="1049020" cy="1049020"/>
          </a:xfrm>
          <a:prstGeom prst="ellips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2E75B6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2E75B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38785" y="132905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4" name="textbox 284"/>
          <p:cNvSpPr/>
          <p:nvPr/>
        </p:nvSpPr>
        <p:spPr>
          <a:xfrm>
            <a:off x="477520" y="8235315"/>
            <a:ext cx="5956935" cy="13963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 cap="flat">
            <a:noFill/>
            <a:prstDash val="solid"/>
            <a:miter lim="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</p:spPr>
        <p:txBody>
          <a:bodyPr vert="horz" wrap="square" lIns="0" tIns="0" rIns="0" bIns="0">
            <a:noAutofit/>
          </a:bodyPr>
          <a:lstStyle/>
          <a:p>
            <a:pPr lvl="0" algn="l" eaLnBrk="0">
              <a:lnSpc>
                <a:spcPct val="133000"/>
              </a:lnSpc>
              <a:buClrTx/>
              <a:buSzTx/>
              <a:buFontTx/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  <a:sym typeface="+mn-ea"/>
            </a:endParaRPr>
          </a:p>
          <a:p>
            <a:pPr lvl="0" algn="l" eaLnBrk="0">
              <a:lnSpc>
                <a:spcPct val="133000"/>
              </a:lnSpc>
              <a:buClrTx/>
              <a:buSzTx/>
              <a:buFontTx/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774315"/>
            <a:ext cx="6858000" cy="34861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589905" y="6165215"/>
            <a:ext cx="992505" cy="9925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638800" y="6213475"/>
            <a:ext cx="895985" cy="895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669280" y="6438900"/>
            <a:ext cx="8477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2025</a:t>
            </a:r>
            <a:endParaRPr lang="en-US" sz="20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68275" y="7851775"/>
            <a:ext cx="1049020" cy="1049020"/>
          </a:xfrm>
          <a:prstGeom prst="ellipse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96215" y="7880350"/>
            <a:ext cx="992505" cy="9925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45110" y="7928610"/>
            <a:ext cx="895985" cy="895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75590" y="8154035"/>
            <a:ext cx="8477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2035</a:t>
            </a:r>
            <a:endParaRPr lang="en-US" sz="20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目标愿景</a:t>
            </a:r>
            <a:endParaRPr lang="zh-CN" sz="2400" b="1" kern="0" spc="-40" dirty="0">
              <a:solidFill>
                <a:srgbClr val="2E75B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2930" y="1257300"/>
            <a:ext cx="5850255" cy="1500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围绕高质量发展主题，以典型镇建设为契机，践行“百县千镇万村高质量发展工程”</a:t>
            </a:r>
            <a:r>
              <a:rPr lang="zh-CN" sz="14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sz="14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sz="14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绿美广东生态建设"</a:t>
            </a:r>
            <a:r>
              <a:rPr lang="zh-CN" sz="14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14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广太镇</a:t>
            </a:r>
            <a:r>
              <a:rPr sz="14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立足</a:t>
            </a:r>
            <a:r>
              <a:rPr sz="14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现有</a:t>
            </a:r>
            <a:r>
              <a:rPr lang="zh-CN" sz="14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苗木产业优势</a:t>
            </a:r>
            <a:r>
              <a:rPr lang="zh-CN" sz="1400" kern="0" spc="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，依托交通区位及地理优势</a:t>
            </a:r>
            <a:r>
              <a:rPr sz="1400" kern="0" spc="-14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4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sz="1400" kern="0" spc="9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sz="14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扩大苗木产业体系，推动工业集群发展，</a:t>
            </a:r>
            <a:r>
              <a:rPr sz="1400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将</a:t>
            </a:r>
            <a:r>
              <a:rPr lang="zh-CN" altLang="en-US" sz="1400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广太</a:t>
            </a:r>
            <a:r>
              <a:rPr sz="1400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</a:t>
            </a:r>
            <a:r>
              <a:rPr lang="zh-CN" sz="1400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打造</a:t>
            </a:r>
            <a:r>
              <a:rPr sz="1400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成为</a:t>
            </a:r>
            <a:r>
              <a:rPr lang="zh-CN" sz="1400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sz="1400" kern="0" spc="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sz="1400" kern="0" spc="1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2930" y="6797040"/>
            <a:ext cx="5055870" cy="662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1400" kern="0" spc="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基础设施质量提升，镇域经济发展壮大，以苗木特色产业带动镇域经济，有效促进乡村振兴，</a:t>
            </a:r>
            <a:r>
              <a:rPr lang="zh-CN" altLang="en-US" sz="1400" kern="0" spc="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资源能源配置更加合理、利用效率明显提高，城乡人居环境明显改善提升， </a:t>
            </a:r>
            <a:r>
              <a:rPr lang="zh-CN" altLang="en-US" sz="1400" kern="0" spc="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围绕省道</a:t>
            </a:r>
            <a:r>
              <a:rPr lang="en-US" altLang="zh-CN" sz="1400" kern="0" spc="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236</a:t>
            </a:r>
            <a:r>
              <a:rPr lang="zh-CN" altLang="en-US" sz="1400" kern="0" spc="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提升道路两侧经济活力。</a:t>
            </a:r>
            <a:r>
              <a:rPr lang="zh-CN" altLang="en-US" sz="1600" kern="0" spc="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600" kern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kern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1217295" y="8448675"/>
            <a:ext cx="497840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/>
            <a:r>
              <a:rPr lang="zh-CN" altLang="en-US" sz="1400" kern="0" spc="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乡区域协调发展取得新成效，基本公共服务能力辐射更广、带动更强，联城带村功能更显著，镇域综合实力明显增强。促进镇域一二三产深度融合，以苗木改善生态、以生态承载旅游、以旅游繁荣三产，把广太镇打造为粤东生态农业专业镇</a:t>
            </a:r>
            <a:r>
              <a:rPr lang="zh-CN" altLang="en-US" sz="1400" kern="0" spc="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400" kern="0" spc="2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rect 136"/>
          <p:cNvSpPr/>
          <p:nvPr>
            <p:custDataLst>
              <p:tags r:id="rId2"/>
            </p:custDataLst>
          </p:nvPr>
        </p:nvSpPr>
        <p:spPr>
          <a:xfrm>
            <a:off x="415925" y="4133215"/>
            <a:ext cx="6034405" cy="643255"/>
          </a:xfrm>
          <a:prstGeom prst="rect">
            <a:avLst/>
          </a:prstGeom>
          <a:solidFill>
            <a:srgbClr val="2E75B6">
              <a:alpha val="70000"/>
            </a:srgbClr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p>
            <a:pPr algn="ctr"/>
            <a:endParaRPr lang="zh-CN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9" name="rect 136"/>
          <p:cNvSpPr/>
          <p:nvPr>
            <p:custDataLst>
              <p:tags r:id="rId3"/>
            </p:custDataLst>
          </p:nvPr>
        </p:nvSpPr>
        <p:spPr>
          <a:xfrm>
            <a:off x="395605" y="5144770"/>
            <a:ext cx="6034405" cy="643255"/>
          </a:xfrm>
          <a:prstGeom prst="rect">
            <a:avLst/>
          </a:prstGeom>
          <a:solidFill>
            <a:srgbClr val="2E75B6">
              <a:alpha val="70000"/>
            </a:srgbClr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p>
            <a:pPr algn="ctr"/>
            <a:endParaRPr lang="zh-CN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1" name="rect 136"/>
          <p:cNvSpPr/>
          <p:nvPr>
            <p:custDataLst>
              <p:tags r:id="rId4"/>
            </p:custDataLst>
          </p:nvPr>
        </p:nvSpPr>
        <p:spPr>
          <a:xfrm>
            <a:off x="429260" y="3128010"/>
            <a:ext cx="6034405" cy="643255"/>
          </a:xfrm>
          <a:prstGeom prst="rect">
            <a:avLst/>
          </a:prstGeom>
          <a:solidFill>
            <a:srgbClr val="2E75B6">
              <a:alpha val="70000"/>
            </a:srgbClr>
          </a:solidFill>
          <a:ln w="0" cap="flat">
            <a:noFill/>
            <a:prstDash val="solid"/>
            <a:miter lim="0"/>
          </a:ln>
          <a:effectLst>
            <a:reflection blurRad="6350" stA="50000" endA="300" endPos="55000" dir="5400000" sy="-100000" algn="bl" rotWithShape="0"/>
          </a:effectLst>
        </p:spPr>
        <p:txBody>
          <a:bodyPr rtlCol="0"/>
          <a:p>
            <a:pPr algn="ctr"/>
            <a:endParaRPr lang="zh-CN" altLang="en-US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6720" y="2954020"/>
            <a:ext cx="5995035" cy="82994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sz="3200" b="1" kern="0" spc="70" dirty="0">
                <a:solidFill>
                  <a:schemeClr val="bg1">
                    <a:alpha val="10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农文旅融合发展的秀美小镇</a:t>
            </a:r>
            <a:endParaRPr lang="zh-CN" altLang="en-US" sz="3200" b="1" kern="0" spc="70" dirty="0">
              <a:solidFill>
                <a:schemeClr val="bg1">
                  <a:alpha val="10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34975" y="3956050"/>
            <a:ext cx="5995035" cy="82994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 anchor="t">
            <a:spAutoFit/>
          </a:bodyPr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sz="3200" b="1" kern="0" spc="70" dirty="0">
                <a:solidFill>
                  <a:schemeClr val="bg1">
                    <a:alpha val="10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绿化苗木专业的特色小镇</a:t>
            </a:r>
            <a:endParaRPr lang="zh-CN" altLang="en-US" sz="3200" b="1" kern="0" spc="70" dirty="0">
              <a:solidFill>
                <a:schemeClr val="bg1">
                  <a:alpha val="10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15925" y="5017770"/>
            <a:ext cx="5995035" cy="82994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 anchor="t">
            <a:spAutoFit/>
          </a:bodyPr>
          <a:p>
            <a:pPr marL="31750" indent="0" algn="ctr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zh-CN" altLang="en-US" sz="3200" b="1" kern="0" spc="70" dirty="0">
                <a:solidFill>
                  <a:schemeClr val="bg1">
                    <a:alpha val="10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  <a:sym typeface="+mn-ea"/>
              </a:rPr>
              <a:t>山水生态风貌示范小镇</a:t>
            </a:r>
            <a:endParaRPr lang="zh-CN" altLang="en-US" sz="3200" b="1" kern="0" spc="70" dirty="0">
              <a:solidFill>
                <a:schemeClr val="bg1">
                  <a:alpha val="10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 136"/>
          <p:cNvSpPr/>
          <p:nvPr/>
        </p:nvSpPr>
        <p:spPr>
          <a:xfrm>
            <a:off x="0" y="0"/>
            <a:ext cx="416052" cy="416052"/>
          </a:xfrm>
          <a:prstGeom prst="rect">
            <a:avLst/>
          </a:prstGeom>
          <a:solidFill>
            <a:srgbClr val="2E75B6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2930" y="390525"/>
            <a:ext cx="6155690" cy="0"/>
          </a:xfrm>
          <a:prstGeom prst="line">
            <a:avLst/>
          </a:prstGeom>
          <a:ln w="22225">
            <a:solidFill>
              <a:srgbClr val="2E75B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38785" y="1329055"/>
            <a:ext cx="28809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1750" indent="0" algn="l" rtl="0" eaLnBrk="0" fontAlgn="auto">
              <a:lnSpc>
                <a:spcPct val="150000"/>
              </a:lnSpc>
              <a:spcBef>
                <a:spcPts val="5"/>
              </a:spcBef>
              <a:tabLst>
                <a:tab pos="215900" algn="l"/>
              </a:tabLst>
            </a:pPr>
            <a:r>
              <a:rPr lang="en-US" altLang="zh-CN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altLang="en-US" b="1" kern="0" spc="7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（农业）</a:t>
            </a:r>
            <a:endParaRPr lang="zh-CN" altLang="en-US" b="1" kern="0" spc="7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14" name="picture 3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252836" y="4510550"/>
            <a:ext cx="137046" cy="168860"/>
          </a:xfrm>
          <a:prstGeom prst="rect">
            <a:avLst/>
          </a:prstGeom>
        </p:spPr>
      </p:pic>
      <p:pic>
        <p:nvPicPr>
          <p:cNvPr id="316" name="picture 3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422976" y="4494679"/>
            <a:ext cx="194840" cy="108410"/>
          </a:xfrm>
          <a:prstGeom prst="rect">
            <a:avLst/>
          </a:prstGeom>
        </p:spPr>
      </p:pic>
      <p:pic>
        <p:nvPicPr>
          <p:cNvPr id="318" name="picture 3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422976" y="4549869"/>
            <a:ext cx="479433" cy="117297"/>
          </a:xfrm>
          <a:prstGeom prst="rect">
            <a:avLst/>
          </a:prstGeom>
        </p:spPr>
      </p:pic>
      <p:sp>
        <p:nvSpPr>
          <p:cNvPr id="320" name="textbox 320"/>
          <p:cNvSpPr/>
          <p:nvPr/>
        </p:nvSpPr>
        <p:spPr>
          <a:xfrm>
            <a:off x="715645" y="3595370"/>
            <a:ext cx="5767705" cy="15963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7945" algn="l" rtl="0" eaLnBrk="0">
              <a:lnSpc>
                <a:spcPct val="87000"/>
              </a:lnSpc>
              <a:tabLst>
                <a:tab pos="252095" algn="l"/>
              </a:tabLst>
            </a:pPr>
            <a:r>
              <a:rPr sz="1800" kern="0" spc="0" dirty="0">
                <a:solidFill>
                  <a:srgbClr val="F8A6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800" kern="0" spc="150" dirty="0">
                <a:solidFill>
                  <a:srgbClr val="F8A6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b="1" kern="0" spc="-1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城镇规模: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1560"/>
              </a:spcBef>
            </a:pPr>
            <a:r>
              <a:rPr sz="1400" b="1" kern="0" spc="10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规划至2035年</a:t>
            </a:r>
            <a:r>
              <a:rPr sz="1400" b="1" kern="0" spc="-9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100" dirty="0">
                <a:solidFill>
                  <a:srgbClr val="2E75B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</a:t>
            </a:r>
            <a:r>
              <a:rPr sz="1400" kern="0" spc="100" dirty="0">
                <a:solidFill>
                  <a:srgbClr val="FAB35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镇域常住人口</a:t>
            </a:r>
            <a:r>
              <a:rPr lang="en-US" sz="14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5.81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万人</a:t>
            </a:r>
            <a:r>
              <a:rPr sz="1400" kern="0" spc="-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</a:t>
            </a:r>
            <a:r>
              <a:rPr sz="1400" kern="0" spc="90" dirty="0">
                <a:solidFill>
                  <a:srgbClr val="2E75B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b="1" kern="0" spc="9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全镇城镇化水平达到</a:t>
            </a:r>
            <a:endParaRPr sz="1400" b="1" dirty="0">
              <a:solidFill>
                <a:srgbClr val="2E75B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6000"/>
              </a:lnSpc>
              <a:spcBef>
                <a:spcPts val="1075"/>
              </a:spcBef>
            </a:pPr>
            <a:r>
              <a:rPr lang="en-US" sz="1400" b="1" kern="0" spc="10" dirty="0">
                <a:solidFill>
                  <a:srgbClr val="2E75B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30</a:t>
            </a:r>
            <a:r>
              <a:rPr sz="1400" b="1" kern="0" spc="10" dirty="0">
                <a:solidFill>
                  <a:srgbClr val="2E75B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%,  </a:t>
            </a:r>
            <a:r>
              <a:rPr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城镇人口</a:t>
            </a:r>
            <a:r>
              <a:rPr lang="en-US"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1.74</a:t>
            </a:r>
            <a:r>
              <a:rPr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万人。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469900" algn="l" rtl="0" eaLnBrk="0">
              <a:lnSpc>
                <a:spcPct val="150000"/>
              </a:lnSpc>
              <a:spcBef>
                <a:spcPts val="275"/>
              </a:spcBef>
            </a:pPr>
            <a:r>
              <a:rPr sz="14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引导城镇建设用地混合利用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规划至2035年</a:t>
            </a:r>
            <a:r>
              <a:rPr sz="1400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,  </a:t>
            </a:r>
            <a:r>
              <a:rPr sz="1400" b="1" kern="0" spc="9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人均城镇建设用</a:t>
            </a:r>
            <a:r>
              <a:rPr sz="1400" b="1" kern="0" spc="8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地控制在115平方米以内。</a:t>
            </a:r>
            <a:endParaRPr sz="1400" b="1" kern="0" spc="80" dirty="0">
              <a:solidFill>
                <a:srgbClr val="2E75B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22" name="picture 3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77186" y="4380202"/>
            <a:ext cx="11149" cy="26610"/>
          </a:xfrm>
          <a:prstGeom prst="rect">
            <a:avLst/>
          </a:prstGeom>
        </p:spPr>
      </p:pic>
      <p:pic>
        <p:nvPicPr>
          <p:cNvPr id="324" name="picture 3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329020" y="4362373"/>
            <a:ext cx="27260" cy="26610"/>
          </a:xfrm>
          <a:prstGeom prst="rect">
            <a:avLst/>
          </a:prstGeom>
        </p:spPr>
      </p:pic>
      <p:pic>
        <p:nvPicPr>
          <p:cNvPr id="326" name="picture 3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2310286" y="4331665"/>
            <a:ext cx="27874" cy="10644"/>
          </a:xfrm>
          <a:prstGeom prst="rect">
            <a:avLst/>
          </a:prstGeom>
        </p:spPr>
      </p:pic>
      <p:sp>
        <p:nvSpPr>
          <p:cNvPr id="330" name="textbox 330"/>
          <p:cNvSpPr/>
          <p:nvPr/>
        </p:nvSpPr>
        <p:spPr>
          <a:xfrm>
            <a:off x="699770" y="1602105"/>
            <a:ext cx="5783580" cy="16973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7945" algn="l" rtl="0" eaLnBrk="0">
              <a:lnSpc>
                <a:spcPct val="87000"/>
              </a:lnSpc>
              <a:tabLst>
                <a:tab pos="252095" algn="l"/>
              </a:tabLst>
            </a:pPr>
            <a:r>
              <a:rPr kern="0" dirty="0">
                <a:solidFill>
                  <a:srgbClr val="F8A6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	</a:t>
            </a:r>
            <a:r>
              <a:rPr kern="0" spc="150" dirty="0">
                <a:solidFill>
                  <a:srgbClr val="F8A638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b="1" kern="0" spc="-1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城镇</a:t>
            </a:r>
            <a:r>
              <a:rPr lang="zh-CN" b="1" kern="0" spc="-1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性质</a:t>
            </a:r>
            <a:r>
              <a:rPr b="1" kern="0" spc="-1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endParaRPr b="1" kern="0" spc="-10" dirty="0">
              <a:solidFill>
                <a:srgbClr val="2E75B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67945" indent="0" algn="just" rtl="0" eaLnBrk="0" fontAlgn="auto">
              <a:lnSpc>
                <a:spcPct val="150000"/>
              </a:lnSpc>
              <a:tabLst>
                <a:tab pos="252095" algn="l"/>
              </a:tabLst>
            </a:pPr>
            <a:r>
              <a:rPr b="1" kern="0" spc="-1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b="1" kern="0" spc="-1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镇的城镇性质为</a:t>
            </a:r>
            <a:r>
              <a:rPr sz="1400" b="1" kern="0" spc="9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普宁农业型城镇 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 </a:t>
            </a: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规划要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优化产业发展规模及分布，大力发展绿化苗木种植，</a:t>
            </a:r>
            <a:r>
              <a:rPr sz="1400" b="1" kern="0" spc="9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做强做大“苗木基地”优势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，打造</a:t>
            </a:r>
            <a:r>
              <a:rPr sz="1400" b="1" kern="0" spc="9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苗木产业专业镇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；充分发挥广太高速出入口及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S236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省道的区域交通优势，大力促进物流配送中心及仓储中心项目落地，形成规模化产业发展链。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48" name="picture 3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441709" y="4267801"/>
            <a:ext cx="107482" cy="443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98195" y="1685925"/>
            <a:ext cx="102235" cy="102235"/>
          </a:xfrm>
          <a:prstGeom prst="rect">
            <a:avLst/>
          </a:prstGeom>
          <a:noFill/>
          <a:ln w="31750">
            <a:solidFill>
              <a:srgbClr val="2E75B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38100" dir="5400000" sx="175000" sy="175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8195" y="3696970"/>
            <a:ext cx="102235" cy="102235"/>
          </a:xfrm>
          <a:prstGeom prst="rect">
            <a:avLst/>
          </a:prstGeom>
          <a:noFill/>
          <a:ln w="31750">
            <a:solidFill>
              <a:srgbClr val="2E75B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38100" dir="5400000" sx="175000" sy="175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textbox 200"/>
          <p:cNvSpPr/>
          <p:nvPr/>
        </p:nvSpPr>
        <p:spPr>
          <a:xfrm>
            <a:off x="0" y="0"/>
            <a:ext cx="5157470" cy="1216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r>
              <a:rPr lang="en-US" sz="2400" b="1" kern="0" spc="-40" dirty="0">
                <a:solidFill>
                  <a:srgbClr val="8D161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 b="1" kern="0" spc="-40" dirty="0">
                <a:solidFill>
                  <a:srgbClr val="2E75B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城镇性质与城镇规模</a:t>
            </a:r>
            <a:endParaRPr lang="zh-CN" sz="2400" b="1" kern="0" spc="-40" dirty="0">
              <a:solidFill>
                <a:srgbClr val="2E75B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box 120"/>
          <p:cNvSpPr/>
          <p:nvPr/>
        </p:nvSpPr>
        <p:spPr>
          <a:xfrm>
            <a:off x="356870" y="109220"/>
            <a:ext cx="6498590" cy="19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6000"/>
              </a:lnSpc>
            </a:pP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</a:t>
            </a:r>
            <a:r>
              <a:rPr 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揭阳市普宁市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广太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镇国土空间总体规划（</a:t>
            </a:r>
            <a:r>
              <a:rPr lang="en-US" altLang="zh-CN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sz="1200" b="1" kern="0" spc="-5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3055" algn="l" rtl="0" eaLnBrk="0">
              <a:lnSpc>
                <a:spcPct val="89000"/>
              </a:lnSpc>
              <a:spcBef>
                <a:spcPts val="720"/>
              </a:spcBef>
            </a:pPr>
            <a:endParaRPr sz="2400" b="1" kern="0" spc="-40" dirty="0">
              <a:solidFill>
                <a:srgbClr val="8D1616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3000"/>
              </a:lnSpc>
              <a:spcBef>
                <a:spcPts val="40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6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96535"/>
            <a:ext cx="6858000" cy="460946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5296535"/>
            <a:ext cx="6858000" cy="460946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11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12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13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14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15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16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17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18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19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1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2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3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4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5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6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7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8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29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31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32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33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34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35.xml><?xml version="1.0" encoding="utf-8"?>
<p:tagLst xmlns:p="http://schemas.openxmlformats.org/presentationml/2006/main">
  <p:tag name="KSO_WM_DIAGRAM_VIRTUALLY_FRAME" val="{&quot;height&quot;:579.6,&quot;left&quot;:20.15,&quot;top&quot;:127.7,&quot;width&quot;:509.88}"/>
</p:tagLst>
</file>

<file path=ppt/tags/tag36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37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38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39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4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40.xml><?xml version="1.0" encoding="utf-8"?>
<p:tagLst xmlns:p="http://schemas.openxmlformats.org/presentationml/2006/main">
  <p:tag name="KSO_WM_DIAGRAM_VIRTUALLY_FRAME" val="{&quot;height&quot;:398.4,&quot;left&quot;:32.75,&quot;top&quot;:321.3,&quot;width&quot;:472.5}"/>
</p:tagLst>
</file>

<file path=ppt/tags/tag4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6_1*l_h_f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05.79929133858278,&quot;left&quot;:-1.5182677165354108,&quot;top&quot;:141.85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UNIT_PRESET_TEXT" val="请单击此处输入你的正文具体内容，文字是您思想的重要提炼，为了最终演示发布的良好效果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MAX_ITEMCNT" val="6"/>
  <p:tag name="KSO_WM_DIAGRAM_MIN_ITEMCNT" val="3"/>
  <p:tag name="KSO_WM_DIAGRAM_VIRTUALLY_FRAME" val="{&quot;height&quot;:628.1,&quot;left&quot;:8.13173228346459,&quot;top&quot;:41.35,&quot;width&quot;:730.413464566929}"/>
  <p:tag name="KSO_WM_DIAGRAM_COLOR_MATCH_VALUE" val="{&quot;shape&quot;:{&quot;fill&quot;:{&quot;type&quot;:0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BEAUTIFY_FLAG" val="#wm#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76_1*l_h_a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628.1,&quot;left&quot;:8.13173228346459,&quot;top&quot;:41.35,&quot;width&quot;:730.41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BEAUTIFY_FLAG" val="#wm#"/>
  <p:tag name="KSO_WM_UNIT_PRESET_TEXT" val="单击此处编辑添加项目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6_1*l_h_f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628.1,&quot;left&quot;:8.13173228346459,&quot;top&quot;:41.35,&quot;width&quot;:730.41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请单击此处输入你的正文具体内容，文字是您思想的重要提炼，为了最终演示发布的良好效果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3"/>
  <p:tag name="KSO_WM_DIAGRAM_VIRTUALLY_FRAME" val="{&quot;height&quot;:628.1,&quot;left&quot;:8.13173228346459,&quot;top&quot;:41.35,&quot;width&quot;:730.413464566929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MAX_ITEMCNT" val="6"/>
  <p:tag name="KSO_WM_DIAGRAM_MIN_ITEMCNT" val="3"/>
  <p:tag name="KSO_WM_DIAGRAM_VIRTUALLY_FRAME" val="{&quot;height&quot;:628.1,&quot;left&quot;:8.13173228346459,&quot;top&quot;:41.35,&quot;width&quot;:730.41346456692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BEAUTIFY_FLAG" val="#wm#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MAX_ITEMCNT" val="6"/>
  <p:tag name="KSO_WM_DIAGRAM_MIN_ITEMCNT" val="3"/>
  <p:tag name="KSO_WM_DIAGRAM_VIRTUALLY_FRAME" val="{&quot;height&quot;:105.79929133858278,&quot;left&quot;:-1.5182677165354108,&quot;top&quot;:141.85,&quot;width&quot;:554.663464566929}"/>
  <p:tag name="KSO_WM_DIAGRAM_COLOR_MATCH_VALUE" val="{&quot;shape&quot;:{&quot;fill&quot;:{&quot;type&quot;:0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76_1*l_h_a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05.79929133858278,&quot;left&quot;:-1.5182677165354108,&quot;top&quot;:141.85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PRESET_TEXT" val="单击此处编辑添加项目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6_1*l_h_f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05.79929133858278,&quot;left&quot;:-1.5182677165354108,&quot;top&quot;:141.85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UNIT_PRESET_TEXT" val="请单击此处输入你的正文具体内容，文字是您思想的重要提炼，为了最终演示发布的良好效果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3"/>
  <p:tag name="KSO_WM_DIAGRAM_VIRTUALLY_FRAME" val="{&quot;height&quot;:105.79929133858278,&quot;left&quot;:-1.5182677165354108,&quot;top&quot;:141.85,&quot;width&quot;:554.663464566929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MAX_ITEMCNT" val="6"/>
  <p:tag name="KSO_WM_DIAGRAM_MIN_ITEMCNT" val="3"/>
  <p:tag name="KSO_WM_DIAGRAM_VIRTUALLY_FRAME" val="{&quot;height&quot;:105.79929133858278,&quot;left&quot;:-1.5182677165354108,&quot;top&quot;:141.85,&quot;width&quot;:554.66346456692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type&quot;:0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76_1*l_h_a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PRESET_TEXT" val="单击此处编辑添加项目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6_1*l_h_f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UNIT_PRESET_TEXT" val="请单击此处输入你的正文具体内容，文字是您思想的重要提炼，为了最终演示发布的良好效果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type&quot;:0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76_1*l_h_a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PRESET_TEXT" val="单击此处编辑添加项目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6_1*l_h_f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UNIT_PRESET_TEXT" val="请单击此处输入你的正文具体内容，文字是您思想的重要提炼，为了最终演示发布的良好效果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976_1*l_h_i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MAX_ITEMCNT" val="6"/>
  <p:tag name="KSO_WM_DIAGRAM_MIN_ITEMCNT" val="3"/>
  <p:tag name="KSO_WM_DIAGRAM_VIRTUALLY_FRAME" val="{&quot;height&quot;:163.35,&quot;left&quot;:5.98173228346459,&quot;top&quot;:285.4,&quot;width&quot;:554.66346456692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1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73_1*l_h_f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32"/>
  <p:tag name="KSO_WM_UNIT_TEXT_TYPE" val="1"/>
  <p:tag name="KSO_WM_UNIT_TEXT_LAYER_COUNT" val="1"/>
  <p:tag name="KSO_WM_UNIT_PRESET_TEXT" val="单击此处添加正文，文字是您思想的提炼，请言简意赅的阐述您的观点。单击此处添加正文，文字是您思想的提炼，请言简意赅的阐述您的观点。单击此处添加正文，文字是您思想的提炼，请言简意赅的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1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1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1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73_1*l_h_f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32"/>
  <p:tag name="KSO_WM_UNIT_TEXT_TYPE" val="1"/>
  <p:tag name="KSO_WM_UNIT_TEXT_LAYER_COUNT" val="1"/>
  <p:tag name="KSO_WM_UNIT_PRESET_TEXT" val="单击此处添加正文，文字是您思想的提炼，请言简意赅的阐述您的观点。单击此处添加正文，文字是您思想的提炼，请言简意赅的阐述您的观点。单击此处添加正文，文字是您思想的提炼，请言简意赅的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1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1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7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1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1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01.92818897637795,&quot;left&quot;:0,&quot;top&quot;:305.07181102362205,&quot;width&quot;:540.006771653543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RESOURCE_RECORD_KEY" val="{&quot;10&quot;:[21563662,21563656,21567998,50012933],&quot;13&quot;:[4364888,4364928,4364943,20481839,20481652,20481688,4695728,4685212,20482042,4670873,20209622],&quot;70&quot;:[3322235,3322427,3323367,3321502,3321478]}"/>
</p:tagLst>
</file>

<file path=ppt/tags/tag8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ags/tag9.xml><?xml version="1.0" encoding="utf-8"?>
<p:tagLst xmlns:p="http://schemas.openxmlformats.org/presentationml/2006/main">
  <p:tag name="KSO_WM_DIAGRAM_VIRTUALLY_FRAME" val="{&quot;height&quot;:530.55,&quot;left&quot;:-21.3,&quot;top&quot;:125.85,&quot;width&quot;:746.1}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9124</Words>
  <Application>WPS 演示</Application>
  <PresentationFormat>A4 纸张(210x297 毫米)</PresentationFormat>
  <Paragraphs>728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4" baseType="lpstr">
      <vt:lpstr>Arial</vt:lpstr>
      <vt:lpstr>宋体</vt:lpstr>
      <vt:lpstr>Wingdings</vt:lpstr>
      <vt:lpstr>Arial</vt:lpstr>
      <vt:lpstr>微软雅黑</vt:lpstr>
      <vt:lpstr>华文行楷</vt:lpstr>
      <vt:lpstr>Calibri</vt:lpstr>
      <vt:lpstr>华文中宋</vt:lpstr>
      <vt:lpstr>Bookman Old Style</vt:lpstr>
      <vt:lpstr>Broadway</vt:lpstr>
      <vt:lpstr>方正舒体</vt:lpstr>
      <vt:lpstr>Arial Unicode MS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little_king</cp:lastModifiedBy>
  <cp:revision>375</cp:revision>
  <dcterms:created xsi:type="dcterms:W3CDTF">2025-07-09T06:54:00Z</dcterms:created>
  <dcterms:modified xsi:type="dcterms:W3CDTF">2025-09-22T07:12:44Z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wqlLaW5nc29mdCBQREYgdG8gV1BTIDExMA</vt:lpwstr>
  </property>
  <property fmtid="{D5CDD505-2E9C-101B-9397-08002B2CF9AE}" pid="3" name="Created">
    <vt:filetime>2025-07-17T18:56:14Z</vt:filetime>
  </property>
  <property fmtid="{D5CDD505-2E9C-101B-9397-08002B2CF9AE}" pid="4" name="ICV">
    <vt:lpwstr>BBF290E9D9C749A9AA8F77D2CE067BCE_13</vt:lpwstr>
  </property>
  <property fmtid="{D5CDD505-2E9C-101B-9397-08002B2CF9AE}" pid="5" name="KSOProductBuildVer">
    <vt:lpwstr>2052-12.1.0.22529</vt:lpwstr>
  </property>
</Properties>
</file>